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43"/>
  </p:notesMasterIdLst>
  <p:handoutMasterIdLst>
    <p:handoutMasterId r:id="rId44"/>
  </p:handoutMasterIdLst>
  <p:sldIdLst>
    <p:sldId id="378" r:id="rId2"/>
    <p:sldId id="379" r:id="rId3"/>
    <p:sldId id="374" r:id="rId4"/>
    <p:sldId id="376" r:id="rId5"/>
    <p:sldId id="395" r:id="rId6"/>
    <p:sldId id="367" r:id="rId7"/>
    <p:sldId id="337" r:id="rId8"/>
    <p:sldId id="359" r:id="rId9"/>
    <p:sldId id="370" r:id="rId10"/>
    <p:sldId id="328" r:id="rId11"/>
    <p:sldId id="334" r:id="rId12"/>
    <p:sldId id="331" r:id="rId13"/>
    <p:sldId id="347" r:id="rId14"/>
    <p:sldId id="382" r:id="rId15"/>
    <p:sldId id="384" r:id="rId16"/>
    <p:sldId id="400" r:id="rId17"/>
    <p:sldId id="386" r:id="rId18"/>
    <p:sldId id="348" r:id="rId19"/>
    <p:sldId id="294" r:id="rId20"/>
    <p:sldId id="361" r:id="rId21"/>
    <p:sldId id="390" r:id="rId22"/>
    <p:sldId id="392" r:id="rId23"/>
    <p:sldId id="288" r:id="rId24"/>
    <p:sldId id="285" r:id="rId25"/>
    <p:sldId id="287" r:id="rId26"/>
    <p:sldId id="289" r:id="rId27"/>
    <p:sldId id="291" r:id="rId28"/>
    <p:sldId id="371" r:id="rId29"/>
    <p:sldId id="292" r:id="rId30"/>
    <p:sldId id="281" r:id="rId31"/>
    <p:sldId id="393" r:id="rId32"/>
    <p:sldId id="282" r:id="rId33"/>
    <p:sldId id="290" r:id="rId34"/>
    <p:sldId id="321" r:id="rId35"/>
    <p:sldId id="320" r:id="rId36"/>
    <p:sldId id="323" r:id="rId37"/>
    <p:sldId id="372" r:id="rId38"/>
    <p:sldId id="325" r:id="rId39"/>
    <p:sldId id="324" r:id="rId40"/>
    <p:sldId id="368" r:id="rId41"/>
    <p:sldId id="352" r:id="rId4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Pitts" initials="AP" lastIdx="2" clrIdx="0">
    <p:extLst>
      <p:ext uri="{19B8F6BF-5375-455C-9EA6-DF929625EA0E}">
        <p15:presenceInfo xmlns:p15="http://schemas.microsoft.com/office/powerpoint/2012/main" userId="7e426b83f3073ae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E"/>
    <a:srgbClr val="697D8B"/>
    <a:srgbClr val="8B7857"/>
    <a:srgbClr val="917963"/>
    <a:srgbClr val="B39980"/>
    <a:srgbClr val="FFD13F"/>
    <a:srgbClr val="0086CB"/>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1" autoAdjust="0"/>
    <p:restoredTop sz="70849" autoAdjust="0"/>
  </p:normalViewPr>
  <p:slideViewPr>
    <p:cSldViewPr snapToGrid="0">
      <p:cViewPr varScale="1">
        <p:scale>
          <a:sx n="51" d="100"/>
          <a:sy n="51" d="100"/>
        </p:scale>
        <p:origin x="1266" y="36"/>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5632" tIns="47816" rIns="95632" bIns="47816"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8"/>
          </a:xfrm>
          <a:prstGeom prst="rect">
            <a:avLst/>
          </a:prstGeom>
        </p:spPr>
        <p:txBody>
          <a:bodyPr vert="horz" lIns="95632" tIns="47816" rIns="95632" bIns="47816" rtlCol="0"/>
          <a:lstStyle>
            <a:lvl1pPr algn="r">
              <a:defRPr sz="1300"/>
            </a:lvl1pPr>
          </a:lstStyle>
          <a:p>
            <a:fld id="{7EF5ED41-DFF6-4537-AE89-213FB3919833}" type="datetimeFigureOut">
              <a:rPr lang="en-US" smtClean="0"/>
              <a:t>4/16/2018</a:t>
            </a:fld>
            <a:endParaRPr lang="en-US" dirty="0"/>
          </a:p>
        </p:txBody>
      </p:sp>
      <p:sp>
        <p:nvSpPr>
          <p:cNvPr id="4" name="Footer Placeholder 3"/>
          <p:cNvSpPr>
            <a:spLocks noGrp="1"/>
          </p:cNvSpPr>
          <p:nvPr>
            <p:ph type="ftr" sz="quarter" idx="2"/>
          </p:nvPr>
        </p:nvSpPr>
        <p:spPr>
          <a:xfrm>
            <a:off x="0" y="9119474"/>
            <a:ext cx="3169920" cy="481727"/>
          </a:xfrm>
          <a:prstGeom prst="rect">
            <a:avLst/>
          </a:prstGeom>
        </p:spPr>
        <p:txBody>
          <a:bodyPr vert="horz" lIns="95632" tIns="47816" rIns="95632" bIns="47816"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7"/>
          </a:xfrm>
          <a:prstGeom prst="rect">
            <a:avLst/>
          </a:prstGeom>
        </p:spPr>
        <p:txBody>
          <a:bodyPr vert="horz" lIns="95632" tIns="47816" rIns="95632" bIns="47816" rtlCol="0" anchor="b"/>
          <a:lstStyle>
            <a:lvl1pPr algn="r">
              <a:defRPr sz="1300"/>
            </a:lvl1pPr>
          </a:lstStyle>
          <a:p>
            <a:fld id="{CAA648F2-79CF-4D62-AC4A-75DBD4947D40}" type="slidenum">
              <a:rPr lang="en-US" smtClean="0"/>
              <a:t>‹#›</a:t>
            </a:fld>
            <a:endParaRPr lang="en-US" dirty="0"/>
          </a:p>
        </p:txBody>
      </p:sp>
    </p:spTree>
    <p:extLst>
      <p:ext uri="{BB962C8B-B14F-4D97-AF65-F5344CB8AC3E}">
        <p14:creationId xmlns:p14="http://schemas.microsoft.com/office/powerpoint/2010/main" val="3947000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5632" tIns="47816" rIns="95632" bIns="47816"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8"/>
          </a:xfrm>
          <a:prstGeom prst="rect">
            <a:avLst/>
          </a:prstGeom>
        </p:spPr>
        <p:txBody>
          <a:bodyPr vert="horz" lIns="95632" tIns="47816" rIns="95632" bIns="47816" rtlCol="0"/>
          <a:lstStyle>
            <a:lvl1pPr algn="r">
              <a:defRPr sz="1300"/>
            </a:lvl1pPr>
          </a:lstStyle>
          <a:p>
            <a:fld id="{8D2F7319-601A-4BF7-B2DF-50EBD8153820}" type="datetimeFigureOut">
              <a:rPr lang="en-US" smtClean="0"/>
              <a:t>4/16/2018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632" tIns="47816" rIns="95632" bIns="47816"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632" tIns="47816" rIns="95632" bIns="478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7"/>
          </a:xfrm>
          <a:prstGeom prst="rect">
            <a:avLst/>
          </a:prstGeom>
        </p:spPr>
        <p:txBody>
          <a:bodyPr vert="horz" lIns="95632" tIns="47816" rIns="95632" bIns="4781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7"/>
          </a:xfrm>
          <a:prstGeom prst="rect">
            <a:avLst/>
          </a:prstGeom>
        </p:spPr>
        <p:txBody>
          <a:bodyPr vert="horz" lIns="95632" tIns="47816" rIns="95632" bIns="47816" rtlCol="0" anchor="b"/>
          <a:lstStyle>
            <a:lvl1pPr algn="r">
              <a:defRPr sz="1300"/>
            </a:lvl1pPr>
          </a:lstStyle>
          <a:p>
            <a:fld id="{24423777-CF85-43BA-B969-75D2E45F7FE5}" type="slidenum">
              <a:rPr lang="en-US" smtClean="0"/>
              <a:t>‹#›</a:t>
            </a:fld>
            <a:endParaRPr lang="en-US" dirty="0"/>
          </a:p>
        </p:txBody>
      </p:sp>
    </p:spTree>
    <p:extLst>
      <p:ext uri="{BB962C8B-B14F-4D97-AF65-F5344CB8AC3E}">
        <p14:creationId xmlns:p14="http://schemas.microsoft.com/office/powerpoint/2010/main" val="1169349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washingtonexaminer.com/pennsylvania-lawmaker-calls-for-impeachment-of-state-supreme-court-judges-who-struck-down-congressional-map/article/2648228"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www.charlotteobserver.com/news/politics-government/article194374559.html" TargetMode="External"/><Relationship Id="rId4" Type="http://schemas.openxmlformats.org/officeDocument/2006/relationships/hyperlink" Target="http://www.newsobserver.com/opinion/op-ed/article189643459.htm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698500" y="1154113"/>
            <a:ext cx="5537200" cy="3116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a:t>Welcome to the 2018 Law Day program. The theme this year is Separation of Powers – the Essential Ingredient in our Democracy. The program has been developed for the NAWJ Informed Voters, Fair Judges Project and The Florida Bar Benchmarks Program.</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6699" indent="-291037">
              <a:spcBef>
                <a:spcPct val="30000"/>
              </a:spcBef>
              <a:defRPr sz="1200">
                <a:solidFill>
                  <a:schemeClr val="tx1"/>
                </a:solidFill>
                <a:latin typeface="Calibri" panose="020F0502020204030204" pitchFamily="34" charset="0"/>
              </a:defRPr>
            </a:lvl2pPr>
            <a:lvl3pPr marL="1164153" indent="-232830">
              <a:spcBef>
                <a:spcPct val="30000"/>
              </a:spcBef>
              <a:defRPr sz="1200">
                <a:solidFill>
                  <a:schemeClr val="tx1"/>
                </a:solidFill>
                <a:latin typeface="Calibri" panose="020F0502020204030204" pitchFamily="34" charset="0"/>
              </a:defRPr>
            </a:lvl3pPr>
            <a:lvl4pPr marL="1629814" indent="-232830">
              <a:spcBef>
                <a:spcPct val="30000"/>
              </a:spcBef>
              <a:defRPr sz="1200">
                <a:solidFill>
                  <a:schemeClr val="tx1"/>
                </a:solidFill>
                <a:latin typeface="Calibri" panose="020F0502020204030204" pitchFamily="34" charset="0"/>
              </a:defRPr>
            </a:lvl4pPr>
            <a:lvl5pPr marL="2095475" indent="-232830">
              <a:spcBef>
                <a:spcPct val="30000"/>
              </a:spcBef>
              <a:defRPr sz="1200">
                <a:solidFill>
                  <a:schemeClr val="tx1"/>
                </a:solidFill>
                <a:latin typeface="Calibri" panose="020F0502020204030204" pitchFamily="34" charset="0"/>
              </a:defRPr>
            </a:lvl5pPr>
            <a:lvl6pPr marL="2561136" indent="-232830" eaLnBrk="0" fontAlgn="base" hangingPunct="0">
              <a:spcBef>
                <a:spcPct val="30000"/>
              </a:spcBef>
              <a:spcAft>
                <a:spcPct val="0"/>
              </a:spcAft>
              <a:defRPr sz="1200">
                <a:solidFill>
                  <a:schemeClr val="tx1"/>
                </a:solidFill>
                <a:latin typeface="Calibri" panose="020F0502020204030204" pitchFamily="34" charset="0"/>
              </a:defRPr>
            </a:lvl6pPr>
            <a:lvl7pPr marL="3026797" indent="-232830" eaLnBrk="0" fontAlgn="base" hangingPunct="0">
              <a:spcBef>
                <a:spcPct val="30000"/>
              </a:spcBef>
              <a:spcAft>
                <a:spcPct val="0"/>
              </a:spcAft>
              <a:defRPr sz="1200">
                <a:solidFill>
                  <a:schemeClr val="tx1"/>
                </a:solidFill>
                <a:latin typeface="Calibri" panose="020F0502020204030204" pitchFamily="34" charset="0"/>
              </a:defRPr>
            </a:lvl7pPr>
            <a:lvl8pPr marL="3492459" indent="-232830" eaLnBrk="0" fontAlgn="base" hangingPunct="0">
              <a:spcBef>
                <a:spcPct val="30000"/>
              </a:spcBef>
              <a:spcAft>
                <a:spcPct val="0"/>
              </a:spcAft>
              <a:defRPr sz="1200">
                <a:solidFill>
                  <a:schemeClr val="tx1"/>
                </a:solidFill>
                <a:latin typeface="Calibri" panose="020F0502020204030204" pitchFamily="34" charset="0"/>
              </a:defRPr>
            </a:lvl8pPr>
            <a:lvl9pPr marL="3958120" indent="-23283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6868FB-F871-4B86-A91D-2E8DA12DAD53}" type="slidenum">
              <a:rPr lang="en-US" altLang="en-US" smtClean="0">
                <a:latin typeface="Arial" panose="020B0604020202020204" pitchFamily="34" charset="0"/>
              </a:rPr>
              <a:pPr>
                <a:spcBef>
                  <a:spcPct val="0"/>
                </a:spcBef>
              </a:pPr>
              <a:t>1</a:t>
            </a:fld>
            <a:endParaRPr lang="en-US" altLang="en-US" dirty="0">
              <a:latin typeface="Arial" panose="020B0604020202020204" pitchFamily="34" charset="0"/>
            </a:endParaRPr>
          </a:p>
        </p:txBody>
      </p:sp>
    </p:spTree>
    <p:extLst>
      <p:ext uri="{BB962C8B-B14F-4D97-AF65-F5344CB8AC3E}">
        <p14:creationId xmlns:p14="http://schemas.microsoft.com/office/powerpoint/2010/main" val="610830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Madison meant by this quote in Federalist 47</a:t>
            </a:r>
          </a:p>
          <a:p>
            <a:r>
              <a:rPr lang="en-US" dirty="0"/>
              <a:t>Having powers that were separated among different branches of government and limited would help prevent tyranny.</a:t>
            </a:r>
          </a:p>
          <a:p>
            <a:endParaRPr lang="en-US" dirty="0"/>
          </a:p>
          <a:p>
            <a:r>
              <a:rPr lang="en-US" dirty="0"/>
              <a:t>Emphasize the significance of our three branches of government – why was this significant? How was government organized under the Articles of Confederation. Consider modern implications and attempts to consolidate and/or weaken power. What about one branch having control of the others or exhibiting more control than the others? </a:t>
            </a:r>
          </a:p>
          <a:p>
            <a:endParaRPr lang="en-US" dirty="0"/>
          </a:p>
          <a:p>
            <a:endParaRPr lang="en-US" dirty="0"/>
          </a:p>
        </p:txBody>
      </p:sp>
      <p:sp>
        <p:nvSpPr>
          <p:cNvPr id="4" name="Slide Number Placeholder 3"/>
          <p:cNvSpPr>
            <a:spLocks noGrp="1"/>
          </p:cNvSpPr>
          <p:nvPr>
            <p:ph type="sldNum" sz="quarter" idx="10"/>
          </p:nvPr>
        </p:nvSpPr>
        <p:spPr/>
        <p:txBody>
          <a:bodyPr/>
          <a:lstStyle/>
          <a:p>
            <a:pPr defTabSz="478161">
              <a:defRPr/>
            </a:pPr>
            <a:fld id="{02CFFAED-5171-4104-86B0-ECD4B3463DE2}" type="slidenum">
              <a:rPr lang="en-US">
                <a:solidFill>
                  <a:prstClr val="black"/>
                </a:solidFill>
                <a:latin typeface="Calibri" panose="020F0502020204030204"/>
              </a:rPr>
              <a:pPr defTabSz="478161">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43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audience into small groups. Depending on the size of the audience, either have the participants work together with persons at same table or pair up with those seating close by. Use handout.   To see what the audience knows, debrief. </a:t>
            </a:r>
          </a:p>
        </p:txBody>
      </p:sp>
      <p:sp>
        <p:nvSpPr>
          <p:cNvPr id="4" name="Slide Number Placeholder 3"/>
          <p:cNvSpPr>
            <a:spLocks noGrp="1"/>
          </p:cNvSpPr>
          <p:nvPr>
            <p:ph type="sldNum" sz="quarter" idx="10"/>
          </p:nvPr>
        </p:nvSpPr>
        <p:spPr/>
        <p:txBody>
          <a:bodyPr/>
          <a:lstStyle/>
          <a:p>
            <a:fld id="{24423777-CF85-43BA-B969-75D2E45F7FE5}" type="slidenum">
              <a:rPr lang="en-US" smtClean="0"/>
              <a:t>11</a:t>
            </a:fld>
            <a:endParaRPr lang="en-US" dirty="0"/>
          </a:p>
        </p:txBody>
      </p:sp>
    </p:spTree>
    <p:extLst>
      <p:ext uri="{BB962C8B-B14F-4D97-AF65-F5344CB8AC3E}">
        <p14:creationId xmlns:p14="http://schemas.microsoft.com/office/powerpoint/2010/main" val="257598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Discuss the powers of the three branches and answer any questions. Here are some examples.</a:t>
            </a:r>
          </a:p>
          <a:p>
            <a:r>
              <a:rPr lang="en-US" baseline="0" dirty="0"/>
              <a:t>Highlight the judicial branch and what may happen without the judicial branch.</a:t>
            </a:r>
          </a:p>
          <a:p>
            <a:endParaRPr lang="en-US" baseline="0" dirty="0"/>
          </a:p>
          <a:p>
            <a:r>
              <a:rPr lang="en-US" baseline="0" dirty="0"/>
              <a:t>Question separation of powers and sometimes sharing of powers?</a:t>
            </a:r>
          </a:p>
          <a:p>
            <a:endParaRPr lang="en-US" baseline="0" dirty="0"/>
          </a:p>
          <a:p>
            <a:r>
              <a:rPr lang="en-US" baseline="0" dirty="0"/>
              <a:t>Impeachment for treason, bribery or other high crimes and misdemeanors (applies to Pres, VP, and other civil officers)</a:t>
            </a:r>
            <a:endParaRPr lang="en-US" dirty="0"/>
          </a:p>
        </p:txBody>
      </p:sp>
      <p:sp>
        <p:nvSpPr>
          <p:cNvPr id="4" name="Slide Number Placeholder 3"/>
          <p:cNvSpPr>
            <a:spLocks noGrp="1"/>
          </p:cNvSpPr>
          <p:nvPr>
            <p:ph type="sldNum" sz="quarter" idx="10"/>
          </p:nvPr>
        </p:nvSpPr>
        <p:spPr/>
        <p:txBody>
          <a:bodyPr/>
          <a:lstStyle/>
          <a:p>
            <a:fld id="{FB4288B2-58C3-444F-8E0A-7F3EF4949EC2}" type="slidenum">
              <a:rPr lang="en-US" smtClean="0"/>
              <a:t>12</a:t>
            </a:fld>
            <a:endParaRPr lang="en-US" dirty="0"/>
          </a:p>
        </p:txBody>
      </p:sp>
    </p:spTree>
    <p:extLst>
      <p:ext uri="{BB962C8B-B14F-4D97-AF65-F5344CB8AC3E}">
        <p14:creationId xmlns:p14="http://schemas.microsoft.com/office/powerpoint/2010/main" val="154727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each group decide the most important power of each branch. Team leaders should lead discussions among groups and record responses from each group about the most essential power of each branch of government. </a:t>
            </a:r>
          </a:p>
          <a:p>
            <a:endParaRPr lang="en-US" dirty="0"/>
          </a:p>
          <a:p>
            <a:r>
              <a:rPr lang="en-US" dirty="0"/>
              <a:t>Discussion: What would happen If that power did not exist? What would it do to the idea of separation of powers? What impact would it have on the role or function of government? </a:t>
            </a:r>
          </a:p>
        </p:txBody>
      </p:sp>
      <p:sp>
        <p:nvSpPr>
          <p:cNvPr id="4" name="Slide Number Placeholder 3"/>
          <p:cNvSpPr>
            <a:spLocks noGrp="1"/>
          </p:cNvSpPr>
          <p:nvPr>
            <p:ph type="sldNum" sz="quarter" idx="10"/>
          </p:nvPr>
        </p:nvSpPr>
        <p:spPr/>
        <p:txBody>
          <a:bodyPr/>
          <a:lstStyle/>
          <a:p>
            <a:fld id="{24423777-CF85-43BA-B969-75D2E45F7FE5}" type="slidenum">
              <a:rPr lang="en-US" smtClean="0"/>
              <a:t>13</a:t>
            </a:fld>
            <a:endParaRPr lang="en-US" dirty="0"/>
          </a:p>
        </p:txBody>
      </p:sp>
    </p:spTree>
    <p:extLst>
      <p:ext uri="{BB962C8B-B14F-4D97-AF65-F5344CB8AC3E}">
        <p14:creationId xmlns:p14="http://schemas.microsoft.com/office/powerpoint/2010/main" val="157182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audience how important they think separation of powers really is in our constitutional structure.  Would they be able to recognize attempts by other branches to expand or diminish powers of another branch. Generate small group or full audience discussion. Ask for responses from audience.  </a:t>
            </a:r>
          </a:p>
        </p:txBody>
      </p:sp>
      <p:sp>
        <p:nvSpPr>
          <p:cNvPr id="4" name="Slide Number Placeholder 3"/>
          <p:cNvSpPr>
            <a:spLocks noGrp="1"/>
          </p:cNvSpPr>
          <p:nvPr>
            <p:ph type="sldNum" sz="quarter" idx="10"/>
          </p:nvPr>
        </p:nvSpPr>
        <p:spPr/>
        <p:txBody>
          <a:bodyPr/>
          <a:lstStyle/>
          <a:p>
            <a:fld id="{24423777-CF85-43BA-B969-75D2E45F7FE5}" type="slidenum">
              <a:rPr lang="en-US" smtClean="0"/>
              <a:t>14</a:t>
            </a:fld>
            <a:endParaRPr lang="en-US" dirty="0"/>
          </a:p>
        </p:txBody>
      </p:sp>
    </p:spTree>
    <p:extLst>
      <p:ext uri="{BB962C8B-B14F-4D97-AF65-F5344CB8AC3E}">
        <p14:creationId xmlns:p14="http://schemas.microsoft.com/office/powerpoint/2010/main" val="344475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Provide background on the historical example provided…packing the court.  See speaker notes.</a:t>
            </a:r>
          </a:p>
          <a:p>
            <a:endParaRPr lang="en-US" sz="1100" dirty="0"/>
          </a:p>
          <a:p>
            <a:endParaRPr lang="en-US" sz="1100" dirty="0"/>
          </a:p>
          <a:p>
            <a:endParaRPr lang="en-US" sz="1100" dirty="0"/>
          </a:p>
          <a:p>
            <a:r>
              <a:rPr lang="en-US" sz="1100" dirty="0"/>
              <a:t>https://www.whitehouse.gov/about-the-white-house/presidents/franklin-d-roosevelt/</a:t>
            </a:r>
          </a:p>
          <a:p>
            <a:endParaRPr lang="en-US" sz="1100" dirty="0"/>
          </a:p>
          <a:p>
            <a:endParaRPr lang="en-US" sz="1100" dirty="0"/>
          </a:p>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15</a:t>
            </a:fld>
            <a:endParaRPr lang="en-US" dirty="0"/>
          </a:p>
        </p:txBody>
      </p:sp>
    </p:spTree>
    <p:extLst>
      <p:ext uri="{BB962C8B-B14F-4D97-AF65-F5344CB8AC3E}">
        <p14:creationId xmlns:p14="http://schemas.microsoft.com/office/powerpoint/2010/main" val="86099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16</a:t>
            </a:fld>
            <a:endParaRPr lang="en-US" dirty="0"/>
          </a:p>
        </p:txBody>
      </p:sp>
    </p:spTree>
    <p:extLst>
      <p:ext uri="{BB962C8B-B14F-4D97-AF65-F5344CB8AC3E}">
        <p14:creationId xmlns:p14="http://schemas.microsoft.com/office/powerpoint/2010/main" val="4087945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interaction.</a:t>
            </a:r>
          </a:p>
        </p:txBody>
      </p:sp>
      <p:sp>
        <p:nvSpPr>
          <p:cNvPr id="4" name="Slide Number Placeholder 3"/>
          <p:cNvSpPr>
            <a:spLocks noGrp="1"/>
          </p:cNvSpPr>
          <p:nvPr>
            <p:ph type="sldNum" sz="quarter" idx="10"/>
          </p:nvPr>
        </p:nvSpPr>
        <p:spPr/>
        <p:txBody>
          <a:bodyPr/>
          <a:lstStyle/>
          <a:p>
            <a:fld id="{24423777-CF85-43BA-B969-75D2E45F7FE5}" type="slidenum">
              <a:rPr lang="en-US" smtClean="0"/>
              <a:t>17</a:t>
            </a:fld>
            <a:endParaRPr lang="en-US" dirty="0"/>
          </a:p>
        </p:txBody>
      </p:sp>
    </p:spTree>
    <p:extLst>
      <p:ext uri="{BB962C8B-B14F-4D97-AF65-F5344CB8AC3E}">
        <p14:creationId xmlns:p14="http://schemas.microsoft.com/office/powerpoint/2010/main" val="4269550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into discussion about checks and balances</a:t>
            </a:r>
          </a:p>
        </p:txBody>
      </p:sp>
      <p:sp>
        <p:nvSpPr>
          <p:cNvPr id="4" name="Slide Number Placeholder 3"/>
          <p:cNvSpPr>
            <a:spLocks noGrp="1"/>
          </p:cNvSpPr>
          <p:nvPr>
            <p:ph type="sldNum" sz="quarter" idx="10"/>
          </p:nvPr>
        </p:nvSpPr>
        <p:spPr/>
        <p:txBody>
          <a:bodyPr/>
          <a:lstStyle/>
          <a:p>
            <a:fld id="{24423777-CF85-43BA-B969-75D2E45F7FE5}" type="slidenum">
              <a:rPr lang="en-US" smtClean="0"/>
              <a:t>18</a:t>
            </a:fld>
            <a:endParaRPr lang="en-US" dirty="0"/>
          </a:p>
        </p:txBody>
      </p:sp>
    </p:spTree>
    <p:extLst>
      <p:ext uri="{BB962C8B-B14F-4D97-AF65-F5344CB8AC3E}">
        <p14:creationId xmlns:p14="http://schemas.microsoft.com/office/powerpoint/2010/main" val="526482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 Highlight quotes on screen.</a:t>
            </a:r>
          </a:p>
        </p:txBody>
      </p:sp>
      <p:sp>
        <p:nvSpPr>
          <p:cNvPr id="4" name="Slide Number Placeholder 3"/>
          <p:cNvSpPr>
            <a:spLocks noGrp="1"/>
          </p:cNvSpPr>
          <p:nvPr>
            <p:ph type="sldNum" sz="quarter" idx="10"/>
          </p:nvPr>
        </p:nvSpPr>
        <p:spPr/>
        <p:txBody>
          <a:bodyPr/>
          <a:lstStyle/>
          <a:p>
            <a:fld id="{02CFFAED-5171-4104-86B0-ECD4B3463DE2}"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94438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participants arrive, distribute the icebreaker handout and ask individuals to complete as everyone registers and checks in.</a:t>
            </a:r>
          </a:p>
          <a:p>
            <a:endParaRPr lang="en-US" dirty="0"/>
          </a:p>
          <a:p>
            <a:r>
              <a:rPr lang="en-US" dirty="0"/>
              <a:t>Debrief as presentation begins to add focus. </a:t>
            </a:r>
          </a:p>
        </p:txBody>
      </p:sp>
      <p:sp>
        <p:nvSpPr>
          <p:cNvPr id="4" name="Slide Number Placeholder 3"/>
          <p:cNvSpPr>
            <a:spLocks noGrp="1"/>
          </p:cNvSpPr>
          <p:nvPr>
            <p:ph type="sldNum" sz="quarter" idx="10"/>
          </p:nvPr>
        </p:nvSpPr>
        <p:spPr/>
        <p:txBody>
          <a:bodyPr/>
          <a:lstStyle/>
          <a:p>
            <a:fld id="{24423777-CF85-43BA-B969-75D2E45F7FE5}" type="slidenum">
              <a:rPr lang="en-US" smtClean="0"/>
              <a:t>2</a:t>
            </a:fld>
            <a:endParaRPr lang="en-US" dirty="0"/>
          </a:p>
        </p:txBody>
      </p:sp>
    </p:spTree>
    <p:extLst>
      <p:ext uri="{BB962C8B-B14F-4D97-AF65-F5344CB8AC3E}">
        <p14:creationId xmlns:p14="http://schemas.microsoft.com/office/powerpoint/2010/main" val="2635544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20</a:t>
            </a:fld>
            <a:endParaRPr lang="en-US" dirty="0"/>
          </a:p>
        </p:txBody>
      </p:sp>
    </p:spTree>
    <p:extLst>
      <p:ext uri="{BB962C8B-B14F-4D97-AF65-F5344CB8AC3E}">
        <p14:creationId xmlns:p14="http://schemas.microsoft.com/office/powerpoint/2010/main" val="2030591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facts of case. </a:t>
            </a:r>
          </a:p>
          <a:p>
            <a:endParaRPr lang="en-US" dirty="0"/>
          </a:p>
          <a:p>
            <a:r>
              <a:rPr lang="en-US" dirty="0"/>
              <a:t>US v. Nixon  unanimous decision 8-0  (Justice </a:t>
            </a:r>
            <a:r>
              <a:rPr lang="en-US" dirty="0" err="1"/>
              <a:t>Rhenquist</a:t>
            </a:r>
            <a:r>
              <a:rPr lang="en-US" dirty="0"/>
              <a:t> recused)</a:t>
            </a:r>
          </a:p>
          <a:p>
            <a:endParaRPr lang="en-US" dirty="0"/>
          </a:p>
          <a:p>
            <a:r>
              <a:rPr lang="en-US" dirty="0"/>
              <a:t>Review facts from oyez or other sites provided.</a:t>
            </a:r>
          </a:p>
          <a:p>
            <a:endParaRPr lang="en-US" dirty="0"/>
          </a:p>
          <a:p>
            <a:r>
              <a:rPr lang="en-US" dirty="0"/>
              <a:t>Facts: </a:t>
            </a:r>
            <a:r>
              <a:rPr lang="en-US" sz="1100" dirty="0"/>
              <a:t>A grand jury returned indictments against seven of President Richard Nixon's closest aides in the Watergate affair. The special prosecutor appointed by Nixon and the defendants sought audio tapes of conversations recorded by Nixon in the Oval Office. Nixon asserted that he was immune from the subpoena claiming "executive privilege," which is the right to withhold information from other government branches to preserve confidential communications within the executive branch or to secure the national interest. Decided together with Nixon v. United States.</a:t>
            </a:r>
          </a:p>
          <a:p>
            <a:endParaRPr lang="en-US" sz="1100" dirty="0"/>
          </a:p>
          <a:p>
            <a:r>
              <a:rPr lang="en-US" sz="1100" dirty="0"/>
              <a:t>Question: Is the President's right to safeguard certain information, using his "executive privilege" confidentiality power, entirely immune from judicial review?</a:t>
            </a:r>
          </a:p>
          <a:p>
            <a:endParaRPr lang="en-US" sz="1100" dirty="0"/>
          </a:p>
          <a:p>
            <a:r>
              <a:rPr lang="en-US" sz="1100" dirty="0"/>
              <a:t>Outcome: No. The Court held that neither the doctrine of separation of powers, nor the generalized need for confidentiality of high-level communications, without more, can sustain an absolute, unqualified, presidential privilege. The Court granted that there was a limited executive privilege in areas of military or diplomatic affairs, but gave preference to "the fundamental demands of due process of law in the fair administration of justice." Therefore, the president must obey the subpoena and produce the tapes and documents. Nixon resigned shortly after the release of the tapes.</a:t>
            </a:r>
          </a:p>
          <a:p>
            <a:endParaRPr lang="en-US" sz="1100" dirty="0"/>
          </a:p>
          <a:p>
            <a:r>
              <a:rPr lang="en-US" dirty="0"/>
              <a:t>https://www.oyez.org/cases/1973/73-1766</a:t>
            </a:r>
          </a:p>
        </p:txBody>
      </p:sp>
      <p:sp>
        <p:nvSpPr>
          <p:cNvPr id="4" name="Slide Number Placeholder 3"/>
          <p:cNvSpPr>
            <a:spLocks noGrp="1"/>
          </p:cNvSpPr>
          <p:nvPr>
            <p:ph type="sldNum" sz="quarter" idx="10"/>
          </p:nvPr>
        </p:nvSpPr>
        <p:spPr/>
        <p:txBody>
          <a:bodyPr/>
          <a:lstStyle/>
          <a:p>
            <a:fld id="{24423777-CF85-43BA-B969-75D2E45F7FE5}" type="slidenum">
              <a:rPr lang="en-US" smtClean="0"/>
              <a:t>21</a:t>
            </a:fld>
            <a:endParaRPr lang="en-US" dirty="0"/>
          </a:p>
        </p:txBody>
      </p:sp>
    </p:spTree>
    <p:extLst>
      <p:ext uri="{BB962C8B-B14F-4D97-AF65-F5344CB8AC3E}">
        <p14:creationId xmlns:p14="http://schemas.microsoft.com/office/powerpoint/2010/main" val="3908991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22</a:t>
            </a:fld>
            <a:endParaRPr lang="en-US" dirty="0"/>
          </a:p>
        </p:txBody>
      </p:sp>
    </p:spTree>
    <p:extLst>
      <p:ext uri="{BB962C8B-B14F-4D97-AF65-F5344CB8AC3E}">
        <p14:creationId xmlns:p14="http://schemas.microsoft.com/office/powerpoint/2010/main" val="3191995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300" dirty="0"/>
              <a:t>Judges should decide cases based on the facts and law and not what the majority wants. We expect them to apply the same rules in the same manner to everyone and not just the rights of the most popular or the most powerful.</a:t>
            </a:r>
          </a:p>
          <a:p>
            <a:r>
              <a:rPr lang="en-US" sz="1300" dirty="0"/>
              <a:t> </a:t>
            </a:r>
          </a:p>
          <a:p>
            <a:r>
              <a:rPr lang="en-US" sz="1300" dirty="0"/>
              <a:t>If judges are expected to follow the majority’s will, what may happen?</a:t>
            </a:r>
          </a:p>
          <a:p>
            <a:endParaRPr lang="en-US" baseline="0" dirty="0"/>
          </a:p>
          <a:p>
            <a:endParaRPr lang="en-US" dirty="0"/>
          </a:p>
          <a:p>
            <a:endParaRPr lang="en-US" dirty="0"/>
          </a:p>
          <a:p>
            <a:r>
              <a:rPr lang="en-US" sz="1300" dirty="0"/>
              <a:t>“the Framers called on the judiciary to patrol the Constitution’s legal boundaries and preserve the rule of law not because they believed judges to be wiser or smarter than those in the government’s other branches; rather, the Framers believed that allowing the other branches to police themselves was too dangerous.”  </a:t>
            </a:r>
            <a:r>
              <a:rPr lang="en-US" sz="1300" dirty="0" err="1"/>
              <a:t>Pariente</a:t>
            </a:r>
            <a:r>
              <a:rPr lang="en-US" sz="1300" dirty="0"/>
              <a:t> and Robinson</a:t>
            </a:r>
            <a:endParaRPr lang="en-US" dirty="0"/>
          </a:p>
        </p:txBody>
      </p:sp>
      <p:sp>
        <p:nvSpPr>
          <p:cNvPr id="4" name="Slide Number Placeholder 3"/>
          <p:cNvSpPr>
            <a:spLocks noGrp="1"/>
          </p:cNvSpPr>
          <p:nvPr>
            <p:ph type="sldNum" sz="quarter" idx="10"/>
          </p:nvPr>
        </p:nvSpPr>
        <p:spPr/>
        <p:txBody>
          <a:bodyPr/>
          <a:lstStyle/>
          <a:p>
            <a:pPr>
              <a:defRPr/>
            </a:pPr>
            <a:fld id="{B5F48644-7DAB-4195-86B0-AEBD8357608B}" type="slidenum">
              <a:rPr lang="en-US" smtClean="0"/>
              <a:pPr>
                <a:defRPr/>
              </a:pPr>
              <a:t>23</a:t>
            </a:fld>
            <a:endParaRPr lang="en-US" dirty="0"/>
          </a:p>
        </p:txBody>
      </p:sp>
    </p:spTree>
    <p:extLst>
      <p:ext uri="{BB962C8B-B14F-4D97-AF65-F5344CB8AC3E}">
        <p14:creationId xmlns:p14="http://schemas.microsoft.com/office/powerpoint/2010/main" val="3201603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Highlight that the legislative/executive branches make</a:t>
            </a:r>
            <a:r>
              <a:rPr lang="en-US" baseline="0" dirty="0"/>
              <a:t> decisions based on many factors: the influence of the general public, media/public perception, constituents, lobbyists and interest groups, political parties, and personal feelings/beliefs. The outcome is legislation/policy molded by a combination of those factors.  </a:t>
            </a:r>
          </a:p>
          <a:p>
            <a:endParaRPr lang="en-US" baseline="0" dirty="0"/>
          </a:p>
          <a:p>
            <a:r>
              <a:rPr lang="en-US" baseline="0" dirty="0"/>
              <a:t>On any given day, you will see a wide range of special interests groups coming and going from the legislature to impact public policy. In the courts, you will not special interests visiting judges to seek to influence their decision in a case. The only influence should be the law – past case precedent, the US Constitution, state Constitution etc.. </a:t>
            </a:r>
          </a:p>
          <a:p>
            <a:endParaRPr lang="en-US" baseline="0" dirty="0"/>
          </a:p>
          <a:p>
            <a:r>
              <a:rPr lang="en-US" baseline="0" dirty="0"/>
              <a:t>The legislative and executive branches of government – are intended to reflect the people they represent and to respond to issues/policies impacting their communities  This is the design of the system. </a:t>
            </a:r>
            <a:endParaRPr lang="en-US" dirty="0"/>
          </a:p>
        </p:txBody>
      </p:sp>
      <p:sp>
        <p:nvSpPr>
          <p:cNvPr id="4" name="Slide Number Placeholder 3"/>
          <p:cNvSpPr>
            <a:spLocks noGrp="1"/>
          </p:cNvSpPr>
          <p:nvPr>
            <p:ph type="sldNum" sz="quarter" idx="10"/>
          </p:nvPr>
        </p:nvSpPr>
        <p:spPr/>
        <p:txBody>
          <a:bodyPr/>
          <a:lstStyle/>
          <a:p>
            <a:fld id="{02CFFAED-5171-4104-86B0-ECD4B3463DE2}" type="slidenum">
              <a:rPr lang="en-US" smtClean="0"/>
              <a:t>24</a:t>
            </a:fld>
            <a:endParaRPr lang="en-US" dirty="0"/>
          </a:p>
        </p:txBody>
      </p:sp>
    </p:spTree>
    <p:extLst>
      <p:ext uri="{BB962C8B-B14F-4D97-AF65-F5344CB8AC3E}">
        <p14:creationId xmlns:p14="http://schemas.microsoft.com/office/powerpoint/2010/main" val="195920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74494">
              <a:defRPr/>
            </a:pPr>
            <a:r>
              <a:rPr lang="en-US" dirty="0"/>
              <a:t>There are distinct differences between the judicial branch and the other two. What</a:t>
            </a:r>
            <a:r>
              <a:rPr lang="en-US" baseline="0" dirty="0"/>
              <a:t> distinguishes judicial decision making from the other branches of government is that judges make decisions based on the law, past precedent, the state Constitution, and the U.S. Constitution. The judicial branch was created to be insulated (protected) from pressures that exist on the other branches of government – media, public opinion, influence of interest groups and politics, etc. It was not structured to be a political or representative branch. </a:t>
            </a:r>
            <a:endParaRPr lang="en-US" dirty="0"/>
          </a:p>
          <a:p>
            <a:endParaRPr lang="en-US" dirty="0"/>
          </a:p>
        </p:txBody>
      </p:sp>
      <p:sp>
        <p:nvSpPr>
          <p:cNvPr id="4" name="Slide Number Placeholder 3"/>
          <p:cNvSpPr>
            <a:spLocks noGrp="1"/>
          </p:cNvSpPr>
          <p:nvPr>
            <p:ph type="sldNum" sz="quarter" idx="10"/>
          </p:nvPr>
        </p:nvSpPr>
        <p:spPr/>
        <p:txBody>
          <a:bodyPr/>
          <a:lstStyle/>
          <a:p>
            <a:fld id="{02CFFAED-5171-4104-86B0-ECD4B3463DE2}" type="slidenum">
              <a:rPr lang="en-US" smtClean="0"/>
              <a:t>25</a:t>
            </a:fld>
            <a:endParaRPr lang="en-US" dirty="0"/>
          </a:p>
        </p:txBody>
      </p:sp>
    </p:spTree>
    <p:extLst>
      <p:ext uri="{BB962C8B-B14F-4D97-AF65-F5344CB8AC3E}">
        <p14:creationId xmlns:p14="http://schemas.microsoft.com/office/powerpoint/2010/main" val="1353317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could happen if the courts were beholden to public opinion or the will of the majority. This section addresses some decisions that were likely unpopular at the time.</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1775" indent="-304528">
              <a:defRPr>
                <a:solidFill>
                  <a:schemeClr val="tx1"/>
                </a:solidFill>
                <a:latin typeface="Arial" panose="020B0604020202020204" pitchFamily="34" charset="0"/>
                <a:cs typeface="Arial" panose="020B0604020202020204" pitchFamily="34" charset="0"/>
              </a:defRPr>
            </a:lvl2pPr>
            <a:lvl3pPr marL="1218116" indent="-243622">
              <a:defRPr>
                <a:solidFill>
                  <a:schemeClr val="tx1"/>
                </a:solidFill>
                <a:latin typeface="Arial" panose="020B0604020202020204" pitchFamily="34" charset="0"/>
                <a:cs typeface="Arial" panose="020B0604020202020204" pitchFamily="34" charset="0"/>
              </a:defRPr>
            </a:lvl3pPr>
            <a:lvl4pPr marL="1705362" indent="-243622">
              <a:defRPr>
                <a:solidFill>
                  <a:schemeClr val="tx1"/>
                </a:solidFill>
                <a:latin typeface="Arial" panose="020B0604020202020204" pitchFamily="34" charset="0"/>
                <a:cs typeface="Arial" panose="020B0604020202020204" pitchFamily="34" charset="0"/>
              </a:defRPr>
            </a:lvl4pPr>
            <a:lvl5pPr marL="2192608" indent="-243622">
              <a:defRPr>
                <a:solidFill>
                  <a:schemeClr val="tx1"/>
                </a:solidFill>
                <a:latin typeface="Arial" panose="020B0604020202020204" pitchFamily="34" charset="0"/>
                <a:cs typeface="Arial" panose="020B0604020202020204" pitchFamily="34" charset="0"/>
              </a:defRPr>
            </a:lvl5pPr>
            <a:lvl6pPr marL="267985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7100"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4347"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159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9FE6CF-BF43-4159-B0E9-72632624761B}" type="slidenum">
              <a:rPr lang="en-US" altLang="en-US" smtClean="0"/>
              <a:pPr/>
              <a:t>26</a:t>
            </a:fld>
            <a:endParaRPr lang="en-US" altLang="en-US" dirty="0"/>
          </a:p>
        </p:txBody>
      </p:sp>
    </p:spTree>
    <p:extLst>
      <p:ext uri="{BB962C8B-B14F-4D97-AF65-F5344CB8AC3E}">
        <p14:creationId xmlns:p14="http://schemas.microsoft.com/office/powerpoint/2010/main" val="199397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r>
              <a:rPr lang="en-US" dirty="0"/>
              <a:t>Image: https://static01.nyt.com/images/2006/12/10/weekinreview/10liptak.600.jpg</a:t>
            </a:r>
          </a:p>
          <a:p>
            <a:pPr>
              <a:defRPr/>
            </a:pPr>
            <a:endParaRPr lang="en-US" dirty="0"/>
          </a:p>
          <a:p>
            <a:pPr>
              <a:defRPr/>
            </a:pPr>
            <a:r>
              <a:rPr lang="en-US" dirty="0"/>
              <a:t>Review briefly Brown I (1954) (racial segregation in violation of the Equal Protection Clause of Fourteenth Amendment) and Brown II (states required to integrate with all deliberate speed).</a:t>
            </a:r>
          </a:p>
          <a:p>
            <a:pPr>
              <a:defRPr/>
            </a:pPr>
            <a:r>
              <a:rPr lang="en-US" dirty="0"/>
              <a:t>http://www.pbs.org/wnet/supremecourt/rights/landmark_brown.html</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audience to consider what the popular opinion at the time would have been. Was the decision in Brown popular? What if the Justices made their decision based on public opinion, the legislative branches’ wishes, or personal opinion? Should unpopular decisions be an impeachable offense?</a:t>
            </a:r>
          </a:p>
          <a:p>
            <a:pPr>
              <a:defRPr/>
            </a:pPr>
            <a:endParaRPr lang="en-US" dirty="0"/>
          </a:p>
          <a:p>
            <a:pPr>
              <a:defRPr/>
            </a:pPr>
            <a:endParaRPr lang="en-US" dirty="0"/>
          </a:p>
          <a:p>
            <a:pPr>
              <a:defRPr/>
            </a:pPr>
            <a:endParaRPr lang="en-US" dirty="0"/>
          </a:p>
          <a:p>
            <a:pPr>
              <a:defRPr/>
            </a:pPr>
            <a:endParaRPr lang="en-US" dirty="0"/>
          </a:p>
          <a:p>
            <a:pPr>
              <a:defRPr/>
            </a:pPr>
            <a:r>
              <a:rPr lang="en-US" dirty="0"/>
              <a:t>Article Details:</a:t>
            </a:r>
          </a:p>
          <a:p>
            <a:pPr>
              <a:defRPr/>
            </a:pPr>
            <a:r>
              <a:rPr lang="en-US" dirty="0"/>
              <a:t>10 Things You Should Know About Brown v. Board of Education</a:t>
            </a:r>
          </a:p>
          <a:p>
            <a:pPr>
              <a:defRPr/>
            </a:pPr>
            <a:r>
              <a:rPr lang="en-US" b="1" dirty="0"/>
              <a:t>Author</a:t>
            </a:r>
          </a:p>
          <a:p>
            <a:pPr>
              <a:defRPr/>
            </a:pPr>
            <a:r>
              <a:rPr lang="en-US" dirty="0"/>
              <a:t>Jesse Greenspan</a:t>
            </a:r>
          </a:p>
          <a:p>
            <a:pPr>
              <a:defRPr/>
            </a:pPr>
            <a:r>
              <a:rPr lang="en-US" b="1" dirty="0"/>
              <a:t>Website Name</a:t>
            </a:r>
          </a:p>
          <a:p>
            <a:pPr>
              <a:defRPr/>
            </a:pPr>
            <a:r>
              <a:rPr lang="en-US" dirty="0"/>
              <a:t>History.com</a:t>
            </a:r>
          </a:p>
          <a:p>
            <a:pPr>
              <a:defRPr/>
            </a:pPr>
            <a:r>
              <a:rPr lang="en-US" b="1" dirty="0"/>
              <a:t>Year Published</a:t>
            </a:r>
          </a:p>
          <a:p>
            <a:pPr>
              <a:defRPr/>
            </a:pPr>
            <a:r>
              <a:rPr lang="en-US" dirty="0"/>
              <a:t>2014</a:t>
            </a:r>
          </a:p>
          <a:p>
            <a:pPr>
              <a:defRPr/>
            </a:pPr>
            <a:r>
              <a:rPr lang="en-US" b="1" dirty="0"/>
              <a:t>Title</a:t>
            </a:r>
          </a:p>
          <a:p>
            <a:pPr>
              <a:defRPr/>
            </a:pPr>
            <a:r>
              <a:rPr lang="en-US" dirty="0"/>
              <a:t>10 Things You Should Know About Brown v. Board of Education</a:t>
            </a:r>
          </a:p>
          <a:p>
            <a:pPr>
              <a:defRPr/>
            </a:pPr>
            <a:r>
              <a:rPr lang="en-US" b="1" dirty="0"/>
              <a:t>URL</a:t>
            </a:r>
          </a:p>
          <a:p>
            <a:pPr>
              <a:defRPr/>
            </a:pPr>
            <a:r>
              <a:rPr lang="en-US" dirty="0"/>
              <a:t>http://www.history.com/news/10-things-you-should-know-about-brown-v-board-of-education</a:t>
            </a:r>
          </a:p>
          <a:p>
            <a:pPr>
              <a:defRPr/>
            </a:pPr>
            <a:r>
              <a:rPr lang="en-US" b="1" dirty="0"/>
              <a:t>Access Date</a:t>
            </a:r>
          </a:p>
          <a:p>
            <a:pPr>
              <a:defRPr/>
            </a:pPr>
            <a:r>
              <a:rPr lang="en-US" dirty="0"/>
              <a:t>December 08, 2016</a:t>
            </a:r>
          </a:p>
          <a:p>
            <a:pPr>
              <a:defRPr/>
            </a:pPr>
            <a:r>
              <a:rPr lang="en-US" b="1" dirty="0"/>
              <a:t>Publisher</a:t>
            </a:r>
          </a:p>
          <a:p>
            <a:pPr>
              <a:defRPr/>
            </a:pPr>
            <a:r>
              <a:rPr lang="en-US" dirty="0"/>
              <a:t>A+E Networks</a:t>
            </a:r>
          </a:p>
          <a:p>
            <a:pPr>
              <a:defRPr/>
            </a:pPr>
            <a:endParaRPr 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1775" indent="-304528">
              <a:defRPr>
                <a:solidFill>
                  <a:schemeClr val="tx1"/>
                </a:solidFill>
                <a:latin typeface="Arial" panose="020B0604020202020204" pitchFamily="34" charset="0"/>
                <a:cs typeface="Arial" panose="020B0604020202020204" pitchFamily="34" charset="0"/>
              </a:defRPr>
            </a:lvl2pPr>
            <a:lvl3pPr marL="1218116" indent="-243622">
              <a:defRPr>
                <a:solidFill>
                  <a:schemeClr val="tx1"/>
                </a:solidFill>
                <a:latin typeface="Arial" panose="020B0604020202020204" pitchFamily="34" charset="0"/>
                <a:cs typeface="Arial" panose="020B0604020202020204" pitchFamily="34" charset="0"/>
              </a:defRPr>
            </a:lvl3pPr>
            <a:lvl4pPr marL="1705362" indent="-243622">
              <a:defRPr>
                <a:solidFill>
                  <a:schemeClr val="tx1"/>
                </a:solidFill>
                <a:latin typeface="Arial" panose="020B0604020202020204" pitchFamily="34" charset="0"/>
                <a:cs typeface="Arial" panose="020B0604020202020204" pitchFamily="34" charset="0"/>
              </a:defRPr>
            </a:lvl4pPr>
            <a:lvl5pPr marL="2192608" indent="-243622">
              <a:defRPr>
                <a:solidFill>
                  <a:schemeClr val="tx1"/>
                </a:solidFill>
                <a:latin typeface="Arial" panose="020B0604020202020204" pitchFamily="34" charset="0"/>
                <a:cs typeface="Arial" panose="020B0604020202020204" pitchFamily="34" charset="0"/>
              </a:defRPr>
            </a:lvl5pPr>
            <a:lvl6pPr marL="267985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7100"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4347"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159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7956A5-87D0-4ECE-85B1-6F048244ED47}" type="slidenum">
              <a:rPr lang="en-US" altLang="en-US" smtClean="0"/>
              <a:pPr/>
              <a:t>27</a:t>
            </a:fld>
            <a:endParaRPr lang="en-US" altLang="en-US" dirty="0"/>
          </a:p>
        </p:txBody>
      </p:sp>
    </p:spTree>
    <p:extLst>
      <p:ext uri="{BB962C8B-B14F-4D97-AF65-F5344CB8AC3E}">
        <p14:creationId xmlns:p14="http://schemas.microsoft.com/office/powerpoint/2010/main" val="2984227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Image: http://newshour.s3.amazonaws.com/photos/2012/07/03/72450033_slideshow.jpg</a:t>
            </a:r>
          </a:p>
          <a:p>
            <a:endParaRPr lang="en-US" altLang="en-US" dirty="0"/>
          </a:p>
          <a:p>
            <a:r>
              <a:rPr lang="en-US" altLang="en-US" dirty="0"/>
              <a:t>Highlight facts from Loving v. Virginia.</a:t>
            </a:r>
          </a:p>
          <a:p>
            <a:endParaRPr lang="en-US" altLang="en-US" dirty="0"/>
          </a:p>
          <a:p>
            <a:r>
              <a:rPr lang="en-US" altLang="en-US" b="1" dirty="0"/>
              <a:t>Video clip describing case</a:t>
            </a:r>
            <a:r>
              <a:rPr lang="en-US" altLang="en-US" dirty="0"/>
              <a:t>:  https://search.aol.com/aol/video?q=video+clips+and+loving+US+Supreme+court+decision+case+study+interracial&amp;s_it=video-ans&amp;sfVid=true&amp;videoId=088DF888A63A3E764E47088DF888A63A3E764E47&amp;v_t=webmail-searchbox</a:t>
            </a:r>
          </a:p>
          <a:p>
            <a:endParaRPr lang="en-US" altLang="en-US" dirty="0"/>
          </a:p>
          <a:p>
            <a:r>
              <a:rPr lang="en-US" altLang="en-US" dirty="0"/>
              <a:t>By 1967, 16 states had still not repealed their laws forbidding interracial marriages. Mildred and Richard Loving were residents of one such state, Virginia, who had fallen in love and wanted to get married. Under Virginia’s laws, however, Richard, a white man, could not marry Mildred, a woman of African-American and Native American descent. The two travelled to Washington D.C. where they could be married, but they were arrested state law which prohibited inter-racial marriage. Because their offense was a criminal conviction, after being found guilty, they were given a prison sentence of one year. The trial judge suspended the sentence for 25 years on the condition that the couple leave Virginia. On Appeal, the Supreme Court of Appeals of Virginia ruled that the state had an interest in preserving the “racial integrity” of its constituents and that because the punishment applied equally to both races, the statute did not violate the Equal Protection Clause of the 14th Amendment. The United States Supreme Court in a unanimous decision reversed the Virginia Court’s ruling and held that the Equal Protection Clause required strict scrutiny to apply to all race based classifications. Furthermore, the Court concluded that the law was rooted in invidious racial discrimination, making it impossible to satisfy a compelling government interest. The </a:t>
            </a:r>
            <a:r>
              <a:rPr lang="en-US" altLang="en-US" i="1" dirty="0"/>
              <a:t>Loving </a:t>
            </a:r>
            <a:r>
              <a:rPr lang="en-US" altLang="en-US" dirty="0"/>
              <a:t>decision still stands as a milestone in the Civil Rights Movement.</a:t>
            </a: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35FE5-6345-495E-AFA5-2CFBBDBB41B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46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Review the facts in the Texas v Johnson case and decision of the US Supreme Court. Discuss how personal opinions should not enter into judicial decision making. </a:t>
            </a:r>
          </a:p>
          <a:p>
            <a:endParaRPr lang="en-US" altLang="en-US" dirty="0"/>
          </a:p>
          <a:p>
            <a:r>
              <a:rPr lang="en-US" altLang="en-US" dirty="0"/>
              <a:t>http://www.nytimes.com/2012/07/19/us/politics/justice-scalia-says-he-had-no-falling-out-with-chief-justice-roberts.html</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1775" indent="-304528">
              <a:defRPr>
                <a:solidFill>
                  <a:schemeClr val="tx1"/>
                </a:solidFill>
                <a:latin typeface="Arial" panose="020B0604020202020204" pitchFamily="34" charset="0"/>
                <a:cs typeface="Arial" panose="020B0604020202020204" pitchFamily="34" charset="0"/>
              </a:defRPr>
            </a:lvl2pPr>
            <a:lvl3pPr marL="1218116" indent="-243622">
              <a:defRPr>
                <a:solidFill>
                  <a:schemeClr val="tx1"/>
                </a:solidFill>
                <a:latin typeface="Arial" panose="020B0604020202020204" pitchFamily="34" charset="0"/>
                <a:cs typeface="Arial" panose="020B0604020202020204" pitchFamily="34" charset="0"/>
              </a:defRPr>
            </a:lvl3pPr>
            <a:lvl4pPr marL="1705362" indent="-243622">
              <a:defRPr>
                <a:solidFill>
                  <a:schemeClr val="tx1"/>
                </a:solidFill>
                <a:latin typeface="Arial" panose="020B0604020202020204" pitchFamily="34" charset="0"/>
                <a:cs typeface="Arial" panose="020B0604020202020204" pitchFamily="34" charset="0"/>
              </a:defRPr>
            </a:lvl4pPr>
            <a:lvl5pPr marL="2192608" indent="-243622">
              <a:defRPr>
                <a:solidFill>
                  <a:schemeClr val="tx1"/>
                </a:solidFill>
                <a:latin typeface="Arial" panose="020B0604020202020204" pitchFamily="34" charset="0"/>
                <a:cs typeface="Arial" panose="020B0604020202020204" pitchFamily="34" charset="0"/>
              </a:defRPr>
            </a:lvl5pPr>
            <a:lvl6pPr marL="267985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7100"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4347"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159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D85711-DE2D-4DC7-BBD0-E1FE7757A404}" type="slidenum">
              <a:rPr lang="en-US" altLang="en-US" smtClean="0"/>
              <a:pPr/>
              <a:t>29</a:t>
            </a:fld>
            <a:endParaRPr lang="en-US" altLang="en-US" dirty="0"/>
          </a:p>
        </p:txBody>
      </p:sp>
    </p:spTree>
    <p:extLst>
      <p:ext uri="{BB962C8B-B14F-4D97-AF65-F5344CB8AC3E}">
        <p14:creationId xmlns:p14="http://schemas.microsoft.com/office/powerpoint/2010/main" val="263806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information on slide.</a:t>
            </a:r>
          </a:p>
          <a:p>
            <a:r>
              <a:rPr lang="en-US" dirty="0"/>
              <a:t>https://www.americanbar.org/groups/public_education/initiatives_awards/law-day.html</a:t>
            </a:r>
          </a:p>
        </p:txBody>
      </p:sp>
      <p:sp>
        <p:nvSpPr>
          <p:cNvPr id="4" name="Slide Number Placeholder 3"/>
          <p:cNvSpPr>
            <a:spLocks noGrp="1"/>
          </p:cNvSpPr>
          <p:nvPr>
            <p:ph type="sldNum" sz="quarter" idx="10"/>
          </p:nvPr>
        </p:nvSpPr>
        <p:spPr/>
        <p:txBody>
          <a:bodyPr/>
          <a:lstStyle/>
          <a:p>
            <a:fld id="{24423777-CF85-43BA-B969-75D2E45F7FE5}" type="slidenum">
              <a:rPr lang="en-US" smtClean="0"/>
              <a:t>3</a:t>
            </a:fld>
            <a:endParaRPr lang="en-US" dirty="0"/>
          </a:p>
        </p:txBody>
      </p:sp>
    </p:spTree>
    <p:extLst>
      <p:ext uri="{BB962C8B-B14F-4D97-AF65-F5344CB8AC3E}">
        <p14:creationId xmlns:p14="http://schemas.microsoft.com/office/powerpoint/2010/main" val="3811463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Ask</a:t>
            </a:r>
            <a:r>
              <a:rPr lang="en-US" altLang="en-US" baseline="0" dirty="0"/>
              <a:t> the audience (no matter what the case)  when they walk into a courtroom to face a judge, what qualities or characteristics are most important to you?  </a:t>
            </a:r>
            <a:endParaRPr lang="en-US" altLang="en-US" dirty="0"/>
          </a:p>
          <a:p>
            <a:pPr eaLnBrk="1" hangingPunct="1"/>
            <a:r>
              <a:rPr lang="en-US" altLang="en-US" dirty="0"/>
              <a:t>Receive responses from full audience.</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3316" indent="-301145" eaLnBrk="0" hangingPunct="0">
              <a:spcBef>
                <a:spcPct val="30000"/>
              </a:spcBef>
              <a:defRPr sz="1300">
                <a:solidFill>
                  <a:schemeClr val="tx1"/>
                </a:solidFill>
                <a:latin typeface="Calibri" pitchFamily="34" charset="0"/>
              </a:defRPr>
            </a:lvl2pPr>
            <a:lvl3pPr marL="1206273" indent="-240240" eaLnBrk="0" hangingPunct="0">
              <a:spcBef>
                <a:spcPct val="30000"/>
              </a:spcBef>
              <a:defRPr sz="1300">
                <a:solidFill>
                  <a:schemeClr val="tx1"/>
                </a:solidFill>
                <a:latin typeface="Calibri" pitchFamily="34" charset="0"/>
              </a:defRPr>
            </a:lvl3pPr>
            <a:lvl4pPr marL="1690135" indent="-240240" eaLnBrk="0" hangingPunct="0">
              <a:spcBef>
                <a:spcPct val="30000"/>
              </a:spcBef>
              <a:defRPr sz="1300">
                <a:solidFill>
                  <a:schemeClr val="tx1"/>
                </a:solidFill>
                <a:latin typeface="Calibri" pitchFamily="34" charset="0"/>
              </a:defRPr>
            </a:lvl4pPr>
            <a:lvl5pPr marL="2172306" indent="-240240" eaLnBrk="0" hangingPunct="0">
              <a:spcBef>
                <a:spcPct val="30000"/>
              </a:spcBef>
              <a:defRPr sz="1300">
                <a:solidFill>
                  <a:schemeClr val="tx1"/>
                </a:solidFill>
                <a:latin typeface="Calibri" pitchFamily="34" charset="0"/>
              </a:defRPr>
            </a:lvl5pPr>
            <a:lvl6pPr marL="2659551" indent="-240240" defTabSz="487247" eaLnBrk="0" fontAlgn="base" hangingPunct="0">
              <a:spcBef>
                <a:spcPct val="30000"/>
              </a:spcBef>
              <a:spcAft>
                <a:spcPct val="0"/>
              </a:spcAft>
              <a:defRPr sz="1300">
                <a:solidFill>
                  <a:schemeClr val="tx1"/>
                </a:solidFill>
                <a:latin typeface="Calibri" pitchFamily="34" charset="0"/>
              </a:defRPr>
            </a:lvl6pPr>
            <a:lvl7pPr marL="3146798" indent="-240240" defTabSz="487247" eaLnBrk="0" fontAlgn="base" hangingPunct="0">
              <a:spcBef>
                <a:spcPct val="30000"/>
              </a:spcBef>
              <a:spcAft>
                <a:spcPct val="0"/>
              </a:spcAft>
              <a:defRPr sz="1300">
                <a:solidFill>
                  <a:schemeClr val="tx1"/>
                </a:solidFill>
                <a:latin typeface="Calibri" pitchFamily="34" charset="0"/>
              </a:defRPr>
            </a:lvl7pPr>
            <a:lvl8pPr marL="3634045" indent="-240240" defTabSz="487247" eaLnBrk="0" fontAlgn="base" hangingPunct="0">
              <a:spcBef>
                <a:spcPct val="30000"/>
              </a:spcBef>
              <a:spcAft>
                <a:spcPct val="0"/>
              </a:spcAft>
              <a:defRPr sz="1300">
                <a:solidFill>
                  <a:schemeClr val="tx1"/>
                </a:solidFill>
                <a:latin typeface="Calibri" pitchFamily="34" charset="0"/>
              </a:defRPr>
            </a:lvl8pPr>
            <a:lvl9pPr marL="4121291" indent="-240240" defTabSz="487247"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7FD96791-20E8-416B-BA6A-729EA6FB904E}" type="slidenum">
              <a:rPr lang="en-US" altLang="en-US" smtClean="0">
                <a:solidFill>
                  <a:srgbClr val="000000"/>
                </a:solidFill>
                <a:latin typeface="Arial" pitchFamily="34" charset="0"/>
              </a:rPr>
              <a:pPr eaLnBrk="1" fontAlgn="base" hangingPunct="1">
                <a:spcBef>
                  <a:spcPct val="0"/>
                </a:spcBef>
                <a:spcAft>
                  <a:spcPct val="0"/>
                </a:spcAft>
              </a:pPr>
              <a:t>30</a:t>
            </a:fld>
            <a:endParaRPr lang="en-US" altLang="en-US" dirty="0">
              <a:solidFill>
                <a:srgbClr val="000000"/>
              </a:solidFill>
              <a:latin typeface="Arial" pitchFamily="34" charset="0"/>
            </a:endParaRPr>
          </a:p>
        </p:txBody>
      </p:sp>
    </p:spTree>
    <p:extLst>
      <p:ext uri="{BB962C8B-B14F-4D97-AF65-F5344CB8AC3E}">
        <p14:creationId xmlns:p14="http://schemas.microsoft.com/office/powerpoint/2010/main" val="4097355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responses from previous groups and add additional responses.</a:t>
            </a:r>
          </a:p>
        </p:txBody>
      </p:sp>
      <p:sp>
        <p:nvSpPr>
          <p:cNvPr id="4" name="Slide Number Placeholder 3"/>
          <p:cNvSpPr>
            <a:spLocks noGrp="1"/>
          </p:cNvSpPr>
          <p:nvPr>
            <p:ph type="sldNum" sz="quarter" idx="10"/>
          </p:nvPr>
        </p:nvSpPr>
        <p:spPr/>
        <p:txBody>
          <a:bodyPr/>
          <a:lstStyle/>
          <a:p>
            <a:fld id="{24423777-CF85-43BA-B969-75D2E45F7FE5}" type="slidenum">
              <a:rPr lang="en-US" smtClean="0"/>
              <a:t>31</a:t>
            </a:fld>
            <a:endParaRPr lang="en-US" dirty="0"/>
          </a:p>
        </p:txBody>
      </p:sp>
    </p:spTree>
    <p:extLst>
      <p:ext uri="{BB962C8B-B14F-4D97-AF65-F5344CB8AC3E}">
        <p14:creationId xmlns:p14="http://schemas.microsoft.com/office/powerpoint/2010/main" val="3785282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700" dirty="0"/>
              <a:t>Now ask what judges should NOT consider when making judicial decisions. </a:t>
            </a:r>
          </a:p>
          <a:p>
            <a:endParaRPr lang="en-US" altLang="en-US" sz="1700" dirty="0"/>
          </a:p>
          <a:p>
            <a:endParaRPr lang="en-US" altLang="en-US" dirty="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1775" indent="-304528">
              <a:defRPr>
                <a:solidFill>
                  <a:schemeClr val="tx1"/>
                </a:solidFill>
                <a:latin typeface="Arial" panose="020B0604020202020204" pitchFamily="34" charset="0"/>
                <a:cs typeface="Arial" panose="020B0604020202020204" pitchFamily="34" charset="0"/>
              </a:defRPr>
            </a:lvl2pPr>
            <a:lvl3pPr marL="1218116" indent="-243622">
              <a:defRPr>
                <a:solidFill>
                  <a:schemeClr val="tx1"/>
                </a:solidFill>
                <a:latin typeface="Arial" panose="020B0604020202020204" pitchFamily="34" charset="0"/>
                <a:cs typeface="Arial" panose="020B0604020202020204" pitchFamily="34" charset="0"/>
              </a:defRPr>
            </a:lvl3pPr>
            <a:lvl4pPr marL="1705362" indent="-243622">
              <a:defRPr>
                <a:solidFill>
                  <a:schemeClr val="tx1"/>
                </a:solidFill>
                <a:latin typeface="Arial" panose="020B0604020202020204" pitchFamily="34" charset="0"/>
                <a:cs typeface="Arial" panose="020B0604020202020204" pitchFamily="34" charset="0"/>
              </a:defRPr>
            </a:lvl4pPr>
            <a:lvl5pPr marL="2192608" indent="-243622">
              <a:defRPr>
                <a:solidFill>
                  <a:schemeClr val="tx1"/>
                </a:solidFill>
                <a:latin typeface="Arial" panose="020B0604020202020204" pitchFamily="34" charset="0"/>
                <a:cs typeface="Arial" panose="020B0604020202020204" pitchFamily="34" charset="0"/>
              </a:defRPr>
            </a:lvl5pPr>
            <a:lvl6pPr marL="267985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7100"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4347"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1593" indent="-2436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86360A-1321-472D-BC64-715BC5AC401D}" type="slidenum">
              <a:rPr lang="en-US" altLang="en-US" smtClean="0"/>
              <a:pPr/>
              <a:t>32</a:t>
            </a:fld>
            <a:endParaRPr lang="en-US" altLang="en-US" dirty="0"/>
          </a:p>
        </p:txBody>
      </p:sp>
    </p:spTree>
    <p:extLst>
      <p:ext uri="{BB962C8B-B14F-4D97-AF65-F5344CB8AC3E}">
        <p14:creationId xmlns:p14="http://schemas.microsoft.com/office/powerpoint/2010/main" val="3593725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Ultimately emphasize that Judges should decide cases based on the facts and law and not what the majority wants. We expect them to apply the same rules in the same manner to everyone and not just the rights of the most popular or the most powerful.</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33</a:t>
            </a:fld>
            <a:endParaRPr lang="en-US" dirty="0"/>
          </a:p>
        </p:txBody>
      </p:sp>
    </p:spTree>
    <p:extLst>
      <p:ext uri="{BB962C8B-B14F-4D97-AF65-F5344CB8AC3E}">
        <p14:creationId xmlns:p14="http://schemas.microsoft.com/office/powerpoint/2010/main" val="2163971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separation of powers at the state level. Emphasize state constitutions and state government. </a:t>
            </a:r>
          </a:p>
        </p:txBody>
      </p:sp>
      <p:sp>
        <p:nvSpPr>
          <p:cNvPr id="4" name="Slide Number Placeholder 3"/>
          <p:cNvSpPr>
            <a:spLocks noGrp="1"/>
          </p:cNvSpPr>
          <p:nvPr>
            <p:ph type="sldNum" sz="quarter" idx="10"/>
          </p:nvPr>
        </p:nvSpPr>
        <p:spPr/>
        <p:txBody>
          <a:bodyPr/>
          <a:lstStyle/>
          <a:p>
            <a:fld id="{24423777-CF85-43BA-B969-75D2E45F7FE5}" type="slidenum">
              <a:rPr lang="en-US" smtClean="0"/>
              <a:t>34</a:t>
            </a:fld>
            <a:endParaRPr lang="en-US" dirty="0"/>
          </a:p>
        </p:txBody>
      </p:sp>
    </p:spTree>
    <p:extLst>
      <p:ext uri="{BB962C8B-B14F-4D97-AF65-F5344CB8AC3E}">
        <p14:creationId xmlns:p14="http://schemas.microsoft.com/office/powerpoint/2010/main" val="162752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attempts to weaken the role or independence of the courts.</a:t>
            </a:r>
          </a:p>
          <a:p>
            <a:r>
              <a:rPr lang="en-US" dirty="0"/>
              <a:t> on the  state level.</a:t>
            </a:r>
          </a:p>
          <a:p>
            <a:r>
              <a:rPr lang="en-US" dirty="0"/>
              <a:t>Think back to questions asked earlier…would you recognize these attempts</a:t>
            </a:r>
          </a:p>
        </p:txBody>
      </p:sp>
      <p:sp>
        <p:nvSpPr>
          <p:cNvPr id="4" name="Slide Number Placeholder 3"/>
          <p:cNvSpPr>
            <a:spLocks noGrp="1"/>
          </p:cNvSpPr>
          <p:nvPr>
            <p:ph type="sldNum" sz="quarter" idx="10"/>
          </p:nvPr>
        </p:nvSpPr>
        <p:spPr/>
        <p:txBody>
          <a:bodyPr/>
          <a:lstStyle/>
          <a:p>
            <a:fld id="{24423777-CF85-43BA-B969-75D2E45F7FE5}" type="slidenum">
              <a:rPr lang="en-US" smtClean="0"/>
              <a:t>35</a:t>
            </a:fld>
            <a:endParaRPr lang="en-US" dirty="0"/>
          </a:p>
        </p:txBody>
      </p:sp>
    </p:spTree>
    <p:extLst>
      <p:ext uri="{BB962C8B-B14F-4D97-AF65-F5344CB8AC3E}">
        <p14:creationId xmlns:p14="http://schemas.microsoft.com/office/powerpoint/2010/main" val="313390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hlinkClick r:id="rId3"/>
              </a:rPr>
              <a:t>Highlight some of the headlines from other states.</a:t>
            </a:r>
          </a:p>
          <a:p>
            <a:endParaRPr lang="en-US" sz="1300" dirty="0">
              <a:hlinkClick r:id="rId3"/>
            </a:endParaRPr>
          </a:p>
          <a:p>
            <a:endParaRPr lang="en-US" sz="1300" dirty="0">
              <a:hlinkClick r:id="rId3"/>
            </a:endParaRPr>
          </a:p>
          <a:p>
            <a:r>
              <a:rPr lang="en-US" sz="1300" dirty="0">
                <a:hlinkClick r:id="rId3"/>
              </a:rPr>
              <a:t>http://www.washingtonexaminer.com/pennsylvania-lawmaker-calls-for-impeachment-of-state-supreme-court-judges-who-struck-down-congressional-map/article/2648228</a:t>
            </a:r>
            <a:br>
              <a:rPr lang="en-US" sz="1300" dirty="0"/>
            </a:br>
            <a:endParaRPr lang="en-US" sz="1300" dirty="0"/>
          </a:p>
          <a:p>
            <a:r>
              <a:rPr lang="en-US" sz="1300" dirty="0">
                <a:hlinkClick r:id="rId4"/>
              </a:rPr>
              <a:t>http://www.newsobserver.com/opinion/op-ed/article189643459.html</a:t>
            </a:r>
            <a:br>
              <a:rPr lang="en-US" sz="1300" dirty="0"/>
            </a:br>
            <a:endParaRPr lang="en-US" sz="1300" dirty="0"/>
          </a:p>
          <a:p>
            <a:br>
              <a:rPr lang="en-US" sz="1300" dirty="0"/>
            </a:br>
            <a:r>
              <a:rPr lang="en-US" sz="1300" dirty="0">
                <a:hlinkClick r:id="rId5"/>
              </a:rPr>
              <a:t>http://www.charlotteobserver.com/news/politics-government/article194374559.html</a:t>
            </a:r>
            <a:endParaRPr lang="en-US" sz="1300" dirty="0"/>
          </a:p>
          <a:p>
            <a:endParaRPr lang="en-US" sz="1300" dirty="0"/>
          </a:p>
          <a:p>
            <a:r>
              <a:rPr lang="en-US" dirty="0"/>
              <a:t>From Headline 1 - http://www.abajournal.com/news/article/the_north_carolina_legislature_is_attacking_judges_who_rule_against_it/</a:t>
            </a:r>
          </a:p>
          <a:p>
            <a:endParaRPr lang="en-US" dirty="0"/>
          </a:p>
          <a:p>
            <a:r>
              <a:rPr lang="en-US" dirty="0"/>
              <a:t>“As the courts have protected voting rights and required the legislature to fix unfair gerrymanders, legislators have lashed out at judges and passed bills giving them more control over courts…”</a:t>
            </a:r>
          </a:p>
          <a:p>
            <a:pPr marL="914400" lvl="1" indent="-457200">
              <a:buFont typeface="+mj-lt"/>
              <a:buAutoNum type="arabicPeriod"/>
            </a:pPr>
            <a:r>
              <a:rPr lang="en-US" dirty="0"/>
              <a:t>Ended public financing for judicial elections (2013)</a:t>
            </a:r>
          </a:p>
          <a:p>
            <a:pPr marL="914400" lvl="1" indent="-457200">
              <a:buFont typeface="+mj-lt"/>
              <a:buAutoNum type="arabicPeriod"/>
            </a:pPr>
            <a:r>
              <a:rPr lang="en-US" dirty="0"/>
              <a:t>Changed the judicial election system by requiring candidates to represent a political party </a:t>
            </a:r>
          </a:p>
          <a:p>
            <a:pPr marL="914400" lvl="1" indent="-457200">
              <a:buFont typeface="+mj-lt"/>
              <a:buAutoNum type="arabicPeriod"/>
            </a:pPr>
            <a:r>
              <a:rPr lang="en-US" dirty="0"/>
              <a:t>Cancelled judicial primaries</a:t>
            </a:r>
          </a:p>
          <a:p>
            <a:pPr marL="914400" lvl="1" indent="-457200">
              <a:buFont typeface="+mj-lt"/>
              <a:buAutoNum type="arabicPeriod"/>
            </a:pPr>
            <a:r>
              <a:rPr lang="en-US" dirty="0"/>
              <a:t>Eliminated seats on the court of appeals </a:t>
            </a:r>
          </a:p>
          <a:p>
            <a:endParaRPr lang="en-US" sz="1300" dirty="0"/>
          </a:p>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36</a:t>
            </a:fld>
            <a:endParaRPr lang="en-US" dirty="0"/>
          </a:p>
        </p:txBody>
      </p:sp>
    </p:spTree>
    <p:extLst>
      <p:ext uri="{BB962C8B-B14F-4D97-AF65-F5344CB8AC3E}">
        <p14:creationId xmlns:p14="http://schemas.microsoft.com/office/powerpoint/2010/main" val="2623518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article: </a:t>
            </a:r>
          </a:p>
          <a:p>
            <a:r>
              <a:rPr lang="en-US" dirty="0"/>
              <a:t>“These kinds of responses from legislators, the statements and the alleged retaliation against judges, are an attack on the independence of North Carolina courts. In the last couple of years, the legislature’s veto-proof …majority has repeatedly changed how the state’s judges are chosen in ways that would get their preferred judges on state courts.</a:t>
            </a:r>
          </a:p>
          <a:p>
            <a:endParaRPr lang="en-US" dirty="0"/>
          </a:p>
          <a:p>
            <a:r>
              <a:rPr lang="en-US" dirty="0"/>
              <a:t>The most drastic attack on North Carolina’s courts were two proposed state constitutional amendments. One would have essentially put the legislature in charge of choosing judges. Legislators called their plan a “merit selection” system, but unlike most such systems, North Carolina’s merit selection commission would not be charged with narrowing down the candidates and selecting a few to send to the governor, as they are in most merit selection systems. This commission would merely be responsible for deciding if candidates are qualified. Legislators would choose three names from the long list of qualified candidates, and the governor would pick one person from the legislature’s short list.</a:t>
            </a:r>
          </a:p>
          <a:p>
            <a:endParaRPr lang="en-US" dirty="0"/>
          </a:p>
          <a:p>
            <a:r>
              <a:rPr lang="en-US" dirty="0"/>
              <a:t>The other amendment would have shortened judges’ terms to just two years—the shortest in the nation. </a:t>
            </a:r>
          </a:p>
          <a:p>
            <a:endParaRPr lang="en-US" dirty="0"/>
          </a:p>
        </p:txBody>
      </p:sp>
      <p:sp>
        <p:nvSpPr>
          <p:cNvPr id="4" name="Slide Number Placeholder 3"/>
          <p:cNvSpPr>
            <a:spLocks noGrp="1"/>
          </p:cNvSpPr>
          <p:nvPr>
            <p:ph type="sldNum" sz="quarter" idx="10"/>
          </p:nvPr>
        </p:nvSpPr>
        <p:spPr/>
        <p:txBody>
          <a:bodyPr/>
          <a:lstStyle/>
          <a:p>
            <a:fld id="{24423777-CF85-43BA-B969-75D2E45F7FE5}" type="slidenum">
              <a:rPr lang="en-US" smtClean="0"/>
              <a:t>37</a:t>
            </a:fld>
            <a:endParaRPr lang="en-US" dirty="0"/>
          </a:p>
        </p:txBody>
      </p:sp>
    </p:spTree>
    <p:extLst>
      <p:ext uri="{BB962C8B-B14F-4D97-AF65-F5344CB8AC3E}">
        <p14:creationId xmlns:p14="http://schemas.microsoft.com/office/powerpoint/2010/main" val="4095490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https://democracync.org/faircourts/</a:t>
            </a:r>
          </a:p>
          <a:p>
            <a:endParaRPr lang="en-US" dirty="0"/>
          </a:p>
          <a:p>
            <a:r>
              <a:rPr lang="en-US" dirty="0"/>
              <a:t>Highlight that in some states groups are organizing to protect the powers of the courts and to keep politics out of justice.</a:t>
            </a:r>
          </a:p>
        </p:txBody>
      </p:sp>
      <p:sp>
        <p:nvSpPr>
          <p:cNvPr id="4" name="Slide Number Placeholder 3"/>
          <p:cNvSpPr>
            <a:spLocks noGrp="1"/>
          </p:cNvSpPr>
          <p:nvPr>
            <p:ph type="sldNum" sz="quarter" idx="10"/>
          </p:nvPr>
        </p:nvSpPr>
        <p:spPr/>
        <p:txBody>
          <a:bodyPr/>
          <a:lstStyle/>
          <a:p>
            <a:fld id="{24423777-CF85-43BA-B969-75D2E45F7FE5}" type="slidenum">
              <a:rPr lang="en-US" smtClean="0"/>
              <a:t>38</a:t>
            </a:fld>
            <a:endParaRPr lang="en-US" dirty="0"/>
          </a:p>
        </p:txBody>
      </p:sp>
    </p:spTree>
    <p:extLst>
      <p:ext uri="{BB962C8B-B14F-4D97-AF65-F5344CB8AC3E}">
        <p14:creationId xmlns:p14="http://schemas.microsoft.com/office/powerpoint/2010/main" val="3387941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Demisia translated is “Resign” </a:t>
            </a:r>
          </a:p>
          <a:p>
            <a:endParaRPr lang="en-US" dirty="0"/>
          </a:p>
          <a:p>
            <a:r>
              <a:rPr lang="en-US" dirty="0"/>
              <a:t>In Romania, tens of thousands of Romanians protested in the snow to oppose laws that would weaken judicial independence.</a:t>
            </a:r>
          </a:p>
          <a:p>
            <a:endParaRPr lang="en-US" dirty="0"/>
          </a:p>
          <a:p>
            <a:r>
              <a:rPr lang="en-US" dirty="0"/>
              <a:t>What would happen in the United States?  Would the public stand up and defend the rule of law and an independent judiciary. On such a level?</a:t>
            </a:r>
          </a:p>
        </p:txBody>
      </p:sp>
      <p:sp>
        <p:nvSpPr>
          <p:cNvPr id="4" name="Slide Number Placeholder 3"/>
          <p:cNvSpPr>
            <a:spLocks noGrp="1"/>
          </p:cNvSpPr>
          <p:nvPr>
            <p:ph type="sldNum" sz="quarter" idx="10"/>
          </p:nvPr>
        </p:nvSpPr>
        <p:spPr/>
        <p:txBody>
          <a:bodyPr/>
          <a:lstStyle/>
          <a:p>
            <a:fld id="{24423777-CF85-43BA-B969-75D2E45F7FE5}" type="slidenum">
              <a:rPr lang="en-US" smtClean="0"/>
              <a:t>39</a:t>
            </a:fld>
            <a:endParaRPr lang="en-US" dirty="0"/>
          </a:p>
        </p:txBody>
      </p:sp>
    </p:spTree>
    <p:extLst>
      <p:ext uri="{BB962C8B-B14F-4D97-AF65-F5344CB8AC3E}">
        <p14:creationId xmlns:p14="http://schemas.microsoft.com/office/powerpoint/2010/main" val="309536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review history</a:t>
            </a:r>
          </a:p>
        </p:txBody>
      </p:sp>
      <p:sp>
        <p:nvSpPr>
          <p:cNvPr id="4" name="Slide Number Placeholder 3"/>
          <p:cNvSpPr>
            <a:spLocks noGrp="1"/>
          </p:cNvSpPr>
          <p:nvPr>
            <p:ph type="sldNum" sz="quarter" idx="10"/>
          </p:nvPr>
        </p:nvSpPr>
        <p:spPr/>
        <p:txBody>
          <a:bodyPr/>
          <a:lstStyle/>
          <a:p>
            <a:fld id="{24423777-CF85-43BA-B969-75D2E45F7FE5}" type="slidenum">
              <a:rPr lang="en-US" smtClean="0"/>
              <a:t>4</a:t>
            </a:fld>
            <a:endParaRPr lang="en-US" dirty="0"/>
          </a:p>
        </p:txBody>
      </p:sp>
    </p:spTree>
    <p:extLst>
      <p:ext uri="{BB962C8B-B14F-4D97-AF65-F5344CB8AC3E}">
        <p14:creationId xmlns:p14="http://schemas.microsoft.com/office/powerpoint/2010/main" val="2661719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the presentation with these and other important reflective questions. You can have the audience provide answers or just review for thoughtful reflection before concluding. </a:t>
            </a:r>
          </a:p>
        </p:txBody>
      </p:sp>
      <p:sp>
        <p:nvSpPr>
          <p:cNvPr id="4" name="Slide Number Placeholder 3"/>
          <p:cNvSpPr>
            <a:spLocks noGrp="1"/>
          </p:cNvSpPr>
          <p:nvPr>
            <p:ph type="sldNum" sz="quarter" idx="10"/>
          </p:nvPr>
        </p:nvSpPr>
        <p:spPr/>
        <p:txBody>
          <a:bodyPr/>
          <a:lstStyle/>
          <a:p>
            <a:fld id="{24423777-CF85-43BA-B969-75D2E45F7FE5}" type="slidenum">
              <a:rPr lang="en-US" smtClean="0"/>
              <a:t>40</a:t>
            </a:fld>
            <a:endParaRPr lang="en-US" dirty="0"/>
          </a:p>
        </p:txBody>
      </p:sp>
    </p:spTree>
    <p:extLst>
      <p:ext uri="{BB962C8B-B14F-4D97-AF65-F5344CB8AC3E}">
        <p14:creationId xmlns:p14="http://schemas.microsoft.com/office/powerpoint/2010/main" val="3919985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  Our courts should be the one branch separate from politics. ➢ Judges should be evaluated based on their character and integrity. ➢ The Courts must be protected from those who would politicize them. ➢ The public must be educated about special interest efforts to politicize the courts.</a:t>
            </a:r>
          </a:p>
          <a:p>
            <a:endParaRPr lang="en-US" dirty="0"/>
          </a:p>
          <a:p>
            <a:r>
              <a:rPr lang="en-US" dirty="0"/>
              <a:t>Show video.</a:t>
            </a:r>
          </a:p>
          <a:p>
            <a:endParaRPr lang="en-US" dirty="0"/>
          </a:p>
          <a:p>
            <a:r>
              <a:rPr lang="en-US" dirty="0"/>
              <a:t>http://www.ncsl.org/research/about-state-legislatures/separation-of-powers.aspx</a:t>
            </a:r>
          </a:p>
          <a:p>
            <a:endParaRPr lang="en-US" dirty="0"/>
          </a:p>
          <a:p>
            <a:r>
              <a:rPr lang="en-US" dirty="0"/>
              <a:t>https://www.archives.gov/education/lessons/separation-powers</a:t>
            </a:r>
          </a:p>
        </p:txBody>
      </p:sp>
      <p:sp>
        <p:nvSpPr>
          <p:cNvPr id="4" name="Slide Number Placeholder 3"/>
          <p:cNvSpPr>
            <a:spLocks noGrp="1"/>
          </p:cNvSpPr>
          <p:nvPr>
            <p:ph type="sldNum" sz="quarter" idx="10"/>
          </p:nvPr>
        </p:nvSpPr>
        <p:spPr/>
        <p:txBody>
          <a:bodyPr/>
          <a:lstStyle/>
          <a:p>
            <a:fld id="{24423777-CF85-43BA-B969-75D2E45F7FE5}" type="slidenum">
              <a:rPr lang="en-US" smtClean="0"/>
              <a:t>41</a:t>
            </a:fld>
            <a:endParaRPr lang="en-US" dirty="0"/>
          </a:p>
        </p:txBody>
      </p:sp>
    </p:spTree>
    <p:extLst>
      <p:ext uri="{BB962C8B-B14F-4D97-AF65-F5344CB8AC3E}">
        <p14:creationId xmlns:p14="http://schemas.microsoft.com/office/powerpoint/2010/main" val="421237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findings from the Annenberg Public Policy Center tell us that the public has limited knowledge about our government. Only 26 percent of respondents could name all three branches of the US government and 31 percent could not name a single one.</a:t>
            </a:r>
          </a:p>
          <a:p>
            <a:endParaRPr lang="en-US" dirty="0"/>
          </a:p>
          <a:p>
            <a:r>
              <a:rPr lang="en-US" dirty="0"/>
              <a:t>One in five Americans incorrectly thinks that a 5-4 Supreme Court decision is sent back to congress for reconsideration.</a:t>
            </a:r>
          </a:p>
        </p:txBody>
      </p:sp>
      <p:sp>
        <p:nvSpPr>
          <p:cNvPr id="4" name="Slide Number Placeholder 3"/>
          <p:cNvSpPr>
            <a:spLocks noGrp="1"/>
          </p:cNvSpPr>
          <p:nvPr>
            <p:ph type="sldNum" sz="quarter" idx="10"/>
          </p:nvPr>
        </p:nvSpPr>
        <p:spPr/>
        <p:txBody>
          <a:bodyPr/>
          <a:lstStyle/>
          <a:p>
            <a:fld id="{C05F556A-577D-4F56-AB66-EC38EF6BAE7A}" type="slidenum">
              <a:rPr lang="en-US" smtClean="0"/>
              <a:t>5</a:t>
            </a:fld>
            <a:endParaRPr lang="en-US"/>
          </a:p>
        </p:txBody>
      </p:sp>
    </p:spTree>
    <p:extLst>
      <p:ext uri="{BB962C8B-B14F-4D97-AF65-F5344CB8AC3E}">
        <p14:creationId xmlns:p14="http://schemas.microsoft.com/office/powerpoint/2010/main" val="74366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begin this presentation with some of the basics. Highlight the roles</a:t>
            </a:r>
            <a:r>
              <a:rPr lang="en-US" baseline="0" dirty="0"/>
              <a:t> and responsibilities of each branch of government. Define the term separation of powers.</a:t>
            </a:r>
          </a:p>
          <a:p>
            <a:endParaRPr lang="en-US" baseline="0" dirty="0"/>
          </a:p>
          <a:p>
            <a:r>
              <a:rPr lang="en-US" baseline="0" dirty="0"/>
              <a:t>These functions are found in the United States Constitution under the Article associated with each branch. </a:t>
            </a:r>
            <a:endParaRPr lang="en-US" dirty="0"/>
          </a:p>
        </p:txBody>
      </p:sp>
      <p:sp>
        <p:nvSpPr>
          <p:cNvPr id="4" name="Slide Number Placeholder 3"/>
          <p:cNvSpPr>
            <a:spLocks noGrp="1"/>
          </p:cNvSpPr>
          <p:nvPr>
            <p:ph type="sldNum" sz="quarter" idx="10"/>
          </p:nvPr>
        </p:nvSpPr>
        <p:spPr/>
        <p:txBody>
          <a:bodyPr/>
          <a:lstStyle/>
          <a:p>
            <a:fld id="{FB4288B2-58C3-444F-8E0A-7F3EF4949EC2}" type="slidenum">
              <a:rPr lang="en-US" smtClean="0"/>
              <a:t>6</a:t>
            </a:fld>
            <a:endParaRPr lang="en-US" dirty="0"/>
          </a:p>
        </p:txBody>
      </p:sp>
    </p:spTree>
    <p:extLst>
      <p:ext uri="{BB962C8B-B14F-4D97-AF65-F5344CB8AC3E}">
        <p14:creationId xmlns:p14="http://schemas.microsoft.com/office/powerpoint/2010/main" val="64789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in for Law Day theme….</a:t>
            </a:r>
          </a:p>
        </p:txBody>
      </p:sp>
      <p:sp>
        <p:nvSpPr>
          <p:cNvPr id="4" name="Slide Number Placeholder 3"/>
          <p:cNvSpPr>
            <a:spLocks noGrp="1"/>
          </p:cNvSpPr>
          <p:nvPr>
            <p:ph type="sldNum" sz="quarter" idx="10"/>
          </p:nvPr>
        </p:nvSpPr>
        <p:spPr/>
        <p:txBody>
          <a:bodyPr/>
          <a:lstStyle/>
          <a:p>
            <a:fld id="{24423777-CF85-43BA-B969-75D2E45F7FE5}" type="slidenum">
              <a:rPr lang="en-US" smtClean="0"/>
              <a:t>7</a:t>
            </a:fld>
            <a:endParaRPr lang="en-US" dirty="0"/>
          </a:p>
        </p:txBody>
      </p:sp>
    </p:spTree>
    <p:extLst>
      <p:ext uri="{BB962C8B-B14F-4D97-AF65-F5344CB8AC3E}">
        <p14:creationId xmlns:p14="http://schemas.microsoft.com/office/powerpoint/2010/main" val="195971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Montesquieu was an 18</a:t>
            </a:r>
            <a:r>
              <a:rPr lang="en-US" sz="1300" baseline="30000" dirty="0"/>
              <a:t>th</a:t>
            </a:r>
            <a:r>
              <a:rPr lang="en-US" sz="1300" dirty="0"/>
              <a:t> century French social and political philosopher. His publication, </a:t>
            </a:r>
            <a:r>
              <a:rPr lang="en-US" sz="1300" i="1" dirty="0"/>
              <a:t>Spirit of the Laws</a:t>
            </a:r>
            <a:r>
              <a:rPr lang="en-US" sz="1300" dirty="0"/>
              <a:t>, is considered one of the great works in the history of political theory and jurisprudence, and it inspired the Declaration of the Rights of Man and the Constitution of the United States. Under his model, the political authority of the state is divided into legislative, executive and judicial powers. He asserted that, to most effectively promote liberty, these three powers must be separate and acting independently. </a:t>
            </a:r>
          </a:p>
          <a:p>
            <a:r>
              <a:rPr lang="en-US" dirty="0"/>
              <a:t>http://www.ncsl.org/research/about-state-legislatures/separation-of-powers-an-overview.aspx</a:t>
            </a:r>
          </a:p>
          <a:p>
            <a:endParaRPr lang="en-US" dirty="0"/>
          </a:p>
          <a:p>
            <a:r>
              <a:rPr lang="en-US" dirty="0"/>
              <a:t>Highlight how this was integrated into our US Constitution</a:t>
            </a:r>
          </a:p>
        </p:txBody>
      </p:sp>
      <p:sp>
        <p:nvSpPr>
          <p:cNvPr id="4" name="Slide Number Placeholder 3"/>
          <p:cNvSpPr>
            <a:spLocks noGrp="1"/>
          </p:cNvSpPr>
          <p:nvPr>
            <p:ph type="sldNum" sz="quarter" idx="10"/>
          </p:nvPr>
        </p:nvSpPr>
        <p:spPr/>
        <p:txBody>
          <a:bodyPr/>
          <a:lstStyle/>
          <a:p>
            <a:fld id="{2AFE9BE6-CA4B-4D78-8EBF-3811D1B4E13F}" type="slidenum">
              <a:rPr lang="en-US" smtClean="0"/>
              <a:pPr/>
              <a:t>8</a:t>
            </a:fld>
            <a:endParaRPr lang="en-US" dirty="0"/>
          </a:p>
        </p:txBody>
      </p:sp>
    </p:spTree>
    <p:extLst>
      <p:ext uri="{BB962C8B-B14F-4D97-AF65-F5344CB8AC3E}">
        <p14:creationId xmlns:p14="http://schemas.microsoft.com/office/powerpoint/2010/main" val="51452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importance of separate branches and what would happen if all powers were given to one branch of government.</a:t>
            </a:r>
          </a:p>
        </p:txBody>
      </p:sp>
      <p:sp>
        <p:nvSpPr>
          <p:cNvPr id="4" name="Slide Number Placeholder 3"/>
          <p:cNvSpPr>
            <a:spLocks noGrp="1"/>
          </p:cNvSpPr>
          <p:nvPr>
            <p:ph type="sldNum" sz="quarter" idx="10"/>
          </p:nvPr>
        </p:nvSpPr>
        <p:spPr/>
        <p:txBody>
          <a:bodyPr/>
          <a:lstStyle/>
          <a:p>
            <a:fld id="{24423777-CF85-43BA-B969-75D2E45F7FE5}" type="slidenum">
              <a:rPr lang="en-US" smtClean="0"/>
              <a:t>9</a:t>
            </a:fld>
            <a:endParaRPr lang="en-US" dirty="0"/>
          </a:p>
        </p:txBody>
      </p:sp>
    </p:spTree>
    <p:extLst>
      <p:ext uri="{BB962C8B-B14F-4D97-AF65-F5344CB8AC3E}">
        <p14:creationId xmlns:p14="http://schemas.microsoft.com/office/powerpoint/2010/main" val="3429419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140F51B7-5331-44DD-A76D-F4CD4C7277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652" b="1"/>
          <a:stretch/>
        </p:blipFill>
        <p:spPr>
          <a:xfrm>
            <a:off x="0" y="0"/>
            <a:ext cx="12192000" cy="4975308"/>
          </a:xfrm>
          <a:prstGeom prst="rect">
            <a:avLst/>
          </a:prstGeom>
        </p:spPr>
      </p:pic>
      <p:sp>
        <p:nvSpPr>
          <p:cNvPr id="8" name="Rectangle 7">
            <a:extLst>
              <a:ext uri="{FF2B5EF4-FFF2-40B4-BE49-F238E27FC236}">
                <a16:creationId xmlns:a16="http://schemas.microsoft.com/office/drawing/2014/main" id="{B0C12B36-135D-41F9-8661-1A63E4ED1588}"/>
              </a:ext>
            </a:extLst>
          </p:cNvPr>
          <p:cNvSpPr/>
          <p:nvPr userDrawn="1"/>
        </p:nvSpPr>
        <p:spPr>
          <a:xfrm>
            <a:off x="0" y="3657600"/>
            <a:ext cx="12192000" cy="3200400"/>
          </a:xfrm>
          <a:prstGeom prst="rect">
            <a:avLst/>
          </a:prstGeom>
          <a:solidFill>
            <a:srgbClr val="69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0" name="Text Placeholder 9">
            <a:extLst>
              <a:ext uri="{FF2B5EF4-FFF2-40B4-BE49-F238E27FC236}">
                <a16:creationId xmlns:a16="http://schemas.microsoft.com/office/drawing/2014/main" id="{BFAC1EB9-C0F2-407B-83B6-05D7804D9926}"/>
              </a:ext>
            </a:extLst>
          </p:cNvPr>
          <p:cNvSpPr>
            <a:spLocks noGrp="1"/>
          </p:cNvSpPr>
          <p:nvPr>
            <p:ph type="body" sz="quarter" idx="13"/>
          </p:nvPr>
        </p:nvSpPr>
        <p:spPr>
          <a:xfrm>
            <a:off x="252413" y="3798888"/>
            <a:ext cx="10815637" cy="1176337"/>
          </a:xfrm>
        </p:spPr>
        <p:txBody>
          <a:bodyPr>
            <a:normAutofit/>
          </a:bodyPr>
          <a:lstStyle>
            <a:lvl1pPr marL="0" indent="0">
              <a:buNone/>
              <a:defRPr sz="5400">
                <a:latin typeface="Copperplate Gothic Bold" panose="020E0705020206020404" pitchFamily="34" charset="0"/>
              </a:defRPr>
            </a:lvl1pPr>
          </a:lstStyle>
          <a:p>
            <a:pPr lvl="0"/>
            <a:endParaRPr lang="en-US" dirty="0"/>
          </a:p>
        </p:txBody>
      </p:sp>
      <p:sp>
        <p:nvSpPr>
          <p:cNvPr id="12" name="Text Placeholder 11">
            <a:extLst>
              <a:ext uri="{FF2B5EF4-FFF2-40B4-BE49-F238E27FC236}">
                <a16:creationId xmlns:a16="http://schemas.microsoft.com/office/drawing/2014/main" id="{CE4A519D-D02C-44D8-B94F-BE6FC9EE9EC1}"/>
              </a:ext>
            </a:extLst>
          </p:cNvPr>
          <p:cNvSpPr>
            <a:spLocks noGrp="1"/>
          </p:cNvSpPr>
          <p:nvPr>
            <p:ph type="body" sz="quarter" idx="14"/>
          </p:nvPr>
        </p:nvSpPr>
        <p:spPr>
          <a:xfrm>
            <a:off x="252413" y="5257800"/>
            <a:ext cx="6211887" cy="125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011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B3F352-AB26-4CC0-A6B7-97E583C38FDD}"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7147D5-FD6A-43F3-BD05-B7DFAFC4676D}" type="slidenum">
              <a:rPr lang="en-US" smtClean="0"/>
              <a:t>‹#›</a:t>
            </a:fld>
            <a:endParaRPr lang="en-US" dirty="0"/>
          </a:p>
        </p:txBody>
      </p:sp>
    </p:spTree>
    <p:extLst>
      <p:ext uri="{BB962C8B-B14F-4D97-AF65-F5344CB8AC3E}">
        <p14:creationId xmlns:p14="http://schemas.microsoft.com/office/powerpoint/2010/main" val="3494591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B3F352-AB26-4CC0-A6B7-97E583C38FDD}"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7147D5-FD6A-43F3-BD05-B7DFAFC4676D}" type="slidenum">
              <a:rPr lang="en-US" smtClean="0"/>
              <a:t>‹#›</a:t>
            </a:fld>
            <a:endParaRPr lang="en-US" dirty="0"/>
          </a:p>
        </p:txBody>
      </p:sp>
    </p:spTree>
    <p:extLst>
      <p:ext uri="{BB962C8B-B14F-4D97-AF65-F5344CB8AC3E}">
        <p14:creationId xmlns:p14="http://schemas.microsoft.com/office/powerpoint/2010/main" val="1673464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194733" y="6589716"/>
            <a:ext cx="2844800" cy="365125"/>
          </a:xfrm>
        </p:spPr>
        <p:txBody>
          <a:bodyP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pPr>
              <a:defRPr/>
            </a:pPr>
            <a:fld id="{D34AE625-FE27-49D8-A6BE-F14BBF18617C}" type="datetime1">
              <a:rPr lang="en-US"/>
              <a:pPr>
                <a:defRPr/>
              </a:pPr>
              <a:t>4/16/2018</a:t>
            </a:fld>
            <a:endParaRPr lang="en-US" dirty="0"/>
          </a:p>
        </p:txBody>
      </p:sp>
      <p:sp>
        <p:nvSpPr>
          <p:cNvPr id="3" name="Footer Placeholder 3"/>
          <p:cNvSpPr>
            <a:spLocks noGrp="1"/>
          </p:cNvSpPr>
          <p:nvPr>
            <p:ph type="ftr" sz="quarter" idx="11"/>
          </p:nvPr>
        </p:nvSpPr>
        <p:spPr/>
        <p:txBody>
          <a:bodyP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pPr>
              <a:defRPr/>
            </a:pPr>
            <a:endParaRPr lang="en-US" dirty="0"/>
          </a:p>
        </p:txBody>
      </p:sp>
      <p:sp>
        <p:nvSpPr>
          <p:cNvPr id="4" name="Slide Number Placeholder 4"/>
          <p:cNvSpPr>
            <a:spLocks noGrp="1"/>
          </p:cNvSpPr>
          <p:nvPr>
            <p:ph type="sldNum" sz="quarter" idx="12"/>
          </p:nvPr>
        </p:nvSpPr>
        <p:spPr>
          <a:xfrm>
            <a:off x="9091084" y="6356353"/>
            <a:ext cx="2844800" cy="365125"/>
          </a:xfrm>
        </p:spPr>
        <p:txBody>
          <a:bodyPr/>
          <a:lstStyle>
            <a:lvl1pPr>
              <a:defRPr sz="1100">
                <a:solidFill>
                  <a:srgbClr val="404040"/>
                </a:solidFill>
                <a:effectLst>
                  <a:outerShdw blurRad="38100" dist="38100" dir="2700000" algn="tl">
                    <a:srgbClr val="FFFFFF"/>
                  </a:outerShdw>
                </a:effectLst>
                <a:latin typeface="Georgia" panose="02040502050405020303" pitchFamily="18" charset="0"/>
              </a:defRPr>
            </a:lvl1pPr>
          </a:lstStyle>
          <a:p>
            <a:pPr>
              <a:defRPr/>
            </a:pPr>
            <a:fld id="{2C64CFDA-7EF3-44DB-B38F-8C78FB22C7C7}" type="slidenum">
              <a:rPr lang="en-US" altLang="en-US"/>
              <a:pPr>
                <a:defRPr/>
              </a:pPr>
              <a:t>‹#›</a:t>
            </a:fld>
            <a:endParaRPr lang="en-US" altLang="en-US" dirty="0"/>
          </a:p>
        </p:txBody>
      </p:sp>
    </p:spTree>
    <p:extLst>
      <p:ext uri="{BB962C8B-B14F-4D97-AF65-F5344CB8AC3E}">
        <p14:creationId xmlns:p14="http://schemas.microsoft.com/office/powerpoint/2010/main" val="69390106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73FAE4-AD4B-4FDE-8D10-A57CBA385206}"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350BBD-D644-41C5-946B-E1D8C347C039}" type="slidenum">
              <a:rPr lang="en-US" smtClean="0"/>
              <a:t>‹#›</a:t>
            </a:fld>
            <a:endParaRPr lang="en-US" dirty="0"/>
          </a:p>
        </p:txBody>
      </p:sp>
    </p:spTree>
    <p:extLst>
      <p:ext uri="{BB962C8B-B14F-4D97-AF65-F5344CB8AC3E}">
        <p14:creationId xmlns:p14="http://schemas.microsoft.com/office/powerpoint/2010/main" val="307354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8B78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9062" y="1"/>
            <a:ext cx="9892937" cy="1690688"/>
          </a:xfrm>
          <a:solidFill>
            <a:srgbClr val="697D8B"/>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573382" y="1825625"/>
            <a:ext cx="878041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F2AD0C94-127D-4656-8A6D-D56DD6D315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952"/>
          <a:stretch/>
        </p:blipFill>
        <p:spPr>
          <a:xfrm rot="5400000">
            <a:off x="-2279468" y="2279473"/>
            <a:ext cx="6857999" cy="2299061"/>
          </a:xfrm>
          <a:prstGeom prst="rect">
            <a:avLst/>
          </a:prstGeom>
        </p:spPr>
      </p:pic>
    </p:spTree>
    <p:extLst>
      <p:ext uri="{BB962C8B-B14F-4D97-AF65-F5344CB8AC3E}">
        <p14:creationId xmlns:p14="http://schemas.microsoft.com/office/powerpoint/2010/main" val="325901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8B78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86173"/>
            <a:ext cx="8610600" cy="2852737"/>
          </a:xfrm>
          <a:solidFill>
            <a:srgbClr val="697D8B"/>
          </a:solidFill>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0" y="2003421"/>
            <a:ext cx="10515600" cy="1500187"/>
          </a:xfrm>
        </p:spPr>
        <p:txBody>
          <a:bodyPr>
            <a:normAutofit/>
          </a:bodyPr>
          <a:lstStyle>
            <a:lvl1pPr marL="0" indent="0">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7147D5-FD6A-43F3-BD05-B7DFAFC4676D}" type="slidenum">
              <a:rPr lang="en-US" smtClean="0"/>
              <a:t>‹#›</a:t>
            </a:fld>
            <a:endParaRPr lang="en-US" dirty="0"/>
          </a:p>
        </p:txBody>
      </p:sp>
      <p:pic>
        <p:nvPicPr>
          <p:cNvPr id="7" name="Picture 6">
            <a:extLst>
              <a:ext uri="{FF2B5EF4-FFF2-40B4-BE49-F238E27FC236}">
                <a16:creationId xmlns:a16="http://schemas.microsoft.com/office/drawing/2014/main" id="{CC0A6478-97B7-4BFD-B79F-EC20251CA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652" b="1"/>
          <a:stretch/>
        </p:blipFill>
        <p:spPr>
          <a:xfrm rot="5400000">
            <a:off x="6975139" y="1641144"/>
            <a:ext cx="6854268" cy="3579455"/>
          </a:xfrm>
          <a:prstGeom prst="rect">
            <a:avLst/>
          </a:prstGeom>
        </p:spPr>
      </p:pic>
    </p:spTree>
    <p:extLst>
      <p:ext uri="{BB962C8B-B14F-4D97-AF65-F5344CB8AC3E}">
        <p14:creationId xmlns:p14="http://schemas.microsoft.com/office/powerpoint/2010/main" val="164724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B3F352-AB26-4CC0-A6B7-97E583C38FDD}"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7147D5-FD6A-43F3-BD05-B7DFAFC4676D}" type="slidenum">
              <a:rPr lang="en-US" smtClean="0"/>
              <a:t>‹#›</a:t>
            </a:fld>
            <a:endParaRPr lang="en-US" dirty="0"/>
          </a:p>
        </p:txBody>
      </p:sp>
    </p:spTree>
    <p:extLst>
      <p:ext uri="{BB962C8B-B14F-4D97-AF65-F5344CB8AC3E}">
        <p14:creationId xmlns:p14="http://schemas.microsoft.com/office/powerpoint/2010/main" val="1826436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697D8B"/>
          </a:solidFill>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839788" y="2099177"/>
            <a:ext cx="5157787" cy="823912"/>
          </a:xfrm>
          <a:solidFill>
            <a:srgbClr val="697D8B"/>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92308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099177"/>
            <a:ext cx="5183188" cy="823912"/>
          </a:xfrm>
          <a:solidFill>
            <a:srgbClr val="697D8B"/>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2308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904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697D8B"/>
          </a:solidFill>
        </p:spPr>
        <p:txBody>
          <a:bodyPr/>
          <a:lstStyle>
            <a:lvl1pPr algn="ct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B3F352-AB26-4CC0-A6B7-97E583C38FDD}" type="datetimeFigureOut">
              <a:rPr lang="en-US" smtClean="0"/>
              <a:t>4/16/2018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7147D5-FD6A-43F3-BD05-B7DFAFC4676D}" type="slidenum">
              <a:rPr lang="en-US" smtClean="0"/>
              <a:t>‹#›</a:t>
            </a:fld>
            <a:endParaRPr lang="en-US" dirty="0"/>
          </a:p>
        </p:txBody>
      </p:sp>
    </p:spTree>
    <p:extLst>
      <p:ext uri="{BB962C8B-B14F-4D97-AF65-F5344CB8AC3E}">
        <p14:creationId xmlns:p14="http://schemas.microsoft.com/office/powerpoint/2010/main" val="361438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pic>
        <p:nvPicPr>
          <p:cNvPr id="5" name="Picture 4">
            <a:extLst>
              <a:ext uri="{FF2B5EF4-FFF2-40B4-BE49-F238E27FC236}">
                <a16:creationId xmlns:a16="http://schemas.microsoft.com/office/drawing/2014/main" id="{44E253F6-3630-4DB6-BFB5-EF358CBC8E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952"/>
          <a:stretch/>
        </p:blipFill>
        <p:spPr>
          <a:xfrm rot="5400000">
            <a:off x="-2445096" y="2445100"/>
            <a:ext cx="6857999" cy="1967805"/>
          </a:xfrm>
          <a:prstGeom prst="rect">
            <a:avLst/>
          </a:prstGeom>
        </p:spPr>
      </p:pic>
    </p:spTree>
    <p:extLst>
      <p:ext uri="{BB962C8B-B14F-4D97-AF65-F5344CB8AC3E}">
        <p14:creationId xmlns:p14="http://schemas.microsoft.com/office/powerpoint/2010/main" val="237370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B3F352-AB26-4CC0-A6B7-97E583C38FDD}"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7147D5-FD6A-43F3-BD05-B7DFAFC4676D}" type="slidenum">
              <a:rPr lang="en-US" smtClean="0"/>
              <a:t>‹#›</a:t>
            </a:fld>
            <a:endParaRPr lang="en-US" dirty="0"/>
          </a:p>
        </p:txBody>
      </p:sp>
    </p:spTree>
    <p:extLst>
      <p:ext uri="{BB962C8B-B14F-4D97-AF65-F5344CB8AC3E}">
        <p14:creationId xmlns:p14="http://schemas.microsoft.com/office/powerpoint/2010/main" val="344194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B3F352-AB26-4CC0-A6B7-97E583C38FDD}"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7147D5-FD6A-43F3-BD05-B7DFAFC4676D}" type="slidenum">
              <a:rPr lang="en-US" smtClean="0"/>
              <a:t>‹#›</a:t>
            </a:fld>
            <a:endParaRPr lang="en-US" dirty="0"/>
          </a:p>
        </p:txBody>
      </p:sp>
    </p:spTree>
    <p:extLst>
      <p:ext uri="{BB962C8B-B14F-4D97-AF65-F5344CB8AC3E}">
        <p14:creationId xmlns:p14="http://schemas.microsoft.com/office/powerpoint/2010/main" val="213129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B78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3F352-AB26-4CC0-A6B7-97E583C38FDD}" type="datetimeFigureOut">
              <a:rPr lang="en-US" smtClean="0"/>
              <a:t>4/16/2018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147D5-FD6A-43F3-BD05-B7DFAFC4676D}" type="slidenum">
              <a:rPr lang="en-US" smtClean="0"/>
              <a:t>‹#›</a:t>
            </a:fld>
            <a:endParaRPr lang="en-US" dirty="0"/>
          </a:p>
        </p:txBody>
      </p:sp>
    </p:spTree>
    <p:extLst>
      <p:ext uri="{BB962C8B-B14F-4D97-AF65-F5344CB8AC3E}">
        <p14:creationId xmlns:p14="http://schemas.microsoft.com/office/powerpoint/2010/main" val="13800724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bg1"/>
          </a:solidFill>
          <a:latin typeface="Copperplate Gothic Bold" panose="020E07050202060204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image" Target="../media/image5.tmp"/></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image" Target="../media/image26.png"/><Relationship Id="rId7" Type="http://schemas.microsoft.com/office/2007/relationships/hdphoto" Target="../media/hdphoto6.wdp"/><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notesSlide" Target="../notesSlides/notesSlide24.xml"/><Relationship Id="rId16"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8.wdp"/><Relationship Id="rId5" Type="http://schemas.microsoft.com/office/2007/relationships/hdphoto" Target="../media/hdphoto5.wdp"/><Relationship Id="rId15" Type="http://schemas.openxmlformats.org/officeDocument/2006/relationships/image" Target="../media/image33.png"/><Relationship Id="rId10" Type="http://schemas.openxmlformats.org/officeDocument/2006/relationships/image" Target="../media/image30.png"/><Relationship Id="rId19" Type="http://schemas.openxmlformats.org/officeDocument/2006/relationships/image" Target="../media/image35.png"/><Relationship Id="rId4" Type="http://schemas.openxmlformats.org/officeDocument/2006/relationships/image" Target="../media/image27.png"/><Relationship Id="rId9" Type="http://schemas.microsoft.com/office/2007/relationships/hdphoto" Target="../media/hdphoto7.wdp"/><Relationship Id="rId14" Type="http://schemas.openxmlformats.org/officeDocument/2006/relationships/image" Target="../media/image32.jpeg"/></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tmp"/><Relationship Id="rId5" Type="http://schemas.openxmlformats.org/officeDocument/2006/relationships/image" Target="../media/image38.png"/><Relationship Id="rId4" Type="http://schemas.openxmlformats.org/officeDocument/2006/relationships/image" Target="../media/image37.tm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file:///\\supctfs\par\SPEECHES\JTI\2016%20JTI\Fair%20and%20Free%20Video%20Edited-3min-flag.mp4" TargetMode="External"/><Relationship Id="rId1" Type="http://schemas.microsoft.com/office/2007/relationships/media" Target="file:///\\supctfs\par\SPEECHES\JTI\2016%20JTI\Fair%20and%20Free%20Video%20Edited-3min-flag.mp4"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0.tmp"/></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0.tmp"/></Relationships>
</file>

<file path=ppt/slides/_rels/slide36.xml.rels><?xml version="1.0" encoding="UTF-8" standalone="yes"?>
<Relationships xmlns="http://schemas.openxmlformats.org/package/2006/relationships"><Relationship Id="rId8" Type="http://schemas.openxmlformats.org/officeDocument/2006/relationships/image" Target="../media/image56.tmp"/><Relationship Id="rId3" Type="http://schemas.openxmlformats.org/officeDocument/2006/relationships/image" Target="../media/image51.tmp"/><Relationship Id="rId7" Type="http://schemas.openxmlformats.org/officeDocument/2006/relationships/image" Target="../media/image55.tmp"/><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52.tmp"/><Relationship Id="rId9" Type="http://schemas.openxmlformats.org/officeDocument/2006/relationships/image" Target="../media/image57.tm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image" Target="../media/image64.tm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6632" y="8979531"/>
            <a:ext cx="3490912" cy="26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Box 1"/>
          <p:cNvSpPr txBox="1">
            <a:spLocks noChangeArrowheads="1"/>
          </p:cNvSpPr>
          <p:nvPr/>
        </p:nvSpPr>
        <p:spPr bwMode="auto">
          <a:xfrm>
            <a:off x="2721585" y="4761782"/>
            <a:ext cx="8060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a:spcBef>
                <a:spcPct val="0"/>
              </a:spcBef>
              <a:buFontTx/>
              <a:buNone/>
            </a:pPr>
            <a:r>
              <a:rPr lang="en-US" altLang="en-US" sz="4000" b="1" dirty="0">
                <a:solidFill>
                  <a:schemeClr val="bg1"/>
                </a:solidFill>
                <a:latin typeface="Trebuchet MS" panose="020B0603020202020204" pitchFamily="34" charset="0"/>
                <a:cs typeface="Arial" panose="020B0604020202020204" pitchFamily="34" charset="0"/>
              </a:rPr>
              <a:t>Separation of Powers:</a:t>
            </a:r>
          </a:p>
          <a:p>
            <a:pPr algn="ctr">
              <a:spcBef>
                <a:spcPct val="0"/>
              </a:spcBef>
              <a:buFontTx/>
              <a:buNone/>
            </a:pPr>
            <a:r>
              <a:rPr lang="en-US" altLang="en-US" sz="2400" b="1" dirty="0">
                <a:solidFill>
                  <a:schemeClr val="bg1"/>
                </a:solidFill>
                <a:latin typeface="Trebuchet MS" panose="020B0603020202020204" pitchFamily="34" charset="0"/>
                <a:cs typeface="Arial" panose="020B0604020202020204" pitchFamily="34" charset="0"/>
              </a:rPr>
              <a:t>The Essential Ingredient in Our Democracy</a:t>
            </a:r>
          </a:p>
        </p:txBody>
      </p:sp>
      <p:pic>
        <p:nvPicPr>
          <p:cNvPr id="9" name="Picture 8" descr="Screen Clipping">
            <a:extLst>
              <a:ext uri="{FF2B5EF4-FFF2-40B4-BE49-F238E27FC236}">
                <a16:creationId xmlns:a16="http://schemas.microsoft.com/office/drawing/2014/main" id="{CFF0C6B4-E4A4-4216-ADAC-718C0B5B6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414" y="382753"/>
            <a:ext cx="2495172" cy="2727932"/>
          </a:xfrm>
          <a:prstGeom prst="rect">
            <a:avLst/>
          </a:prstGeom>
        </p:spPr>
      </p:pic>
      <p:sp>
        <p:nvSpPr>
          <p:cNvPr id="4" name="Title 3">
            <a:extLst>
              <a:ext uri="{FF2B5EF4-FFF2-40B4-BE49-F238E27FC236}">
                <a16:creationId xmlns:a16="http://schemas.microsoft.com/office/drawing/2014/main" id="{22538F84-6929-4127-B0BB-B723CF0F075C}"/>
              </a:ext>
            </a:extLst>
          </p:cNvPr>
          <p:cNvSpPr>
            <a:spLocks noGrp="1"/>
          </p:cNvSpPr>
          <p:nvPr>
            <p:ph type="ctrTitle"/>
          </p:nvPr>
        </p:nvSpPr>
        <p:spPr>
          <a:xfrm>
            <a:off x="1984632" y="3651943"/>
            <a:ext cx="9144000" cy="1254125"/>
          </a:xfrm>
        </p:spPr>
        <p:txBody>
          <a:bodyPr>
            <a:normAutofit fontScale="90000"/>
          </a:bodyPr>
          <a:lstStyle/>
          <a:p>
            <a:br>
              <a:rPr lang="en-US" dirty="0"/>
            </a:br>
            <a:r>
              <a:rPr lang="en-US" dirty="0"/>
              <a:t> Law Day 2018</a:t>
            </a:r>
          </a:p>
        </p:txBody>
      </p:sp>
      <p:pic>
        <p:nvPicPr>
          <p:cNvPr id="11" name="Picture 10" descr="Screen Clipping">
            <a:extLst>
              <a:ext uri="{FF2B5EF4-FFF2-40B4-BE49-F238E27FC236}">
                <a16:creationId xmlns:a16="http://schemas.microsoft.com/office/drawing/2014/main" id="{DCE54D89-CA25-4204-814A-4C8F61FCA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73" y="4218048"/>
            <a:ext cx="1887212" cy="1186248"/>
          </a:xfrm>
          <a:prstGeom prst="rect">
            <a:avLst/>
          </a:prstGeom>
        </p:spPr>
      </p:pic>
      <p:pic>
        <p:nvPicPr>
          <p:cNvPr id="15" name="Picture 14" descr="Screen Clipping">
            <a:extLst>
              <a:ext uri="{FF2B5EF4-FFF2-40B4-BE49-F238E27FC236}">
                <a16:creationId xmlns:a16="http://schemas.microsoft.com/office/drawing/2014/main" id="{B6B6C496-3D40-41F1-808D-6DA220E90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6" y="5404296"/>
            <a:ext cx="3524865" cy="478375"/>
          </a:xfrm>
          <a:prstGeom prst="rect">
            <a:avLst/>
          </a:prstGeom>
        </p:spPr>
      </p:pic>
      <p:pic>
        <p:nvPicPr>
          <p:cNvPr id="16" name="Picture 15">
            <a:extLst>
              <a:ext uri="{FF2B5EF4-FFF2-40B4-BE49-F238E27FC236}">
                <a16:creationId xmlns:a16="http://schemas.microsoft.com/office/drawing/2014/main" id="{30905A35-153B-4317-ACF8-4B774D1C7B1B}"/>
              </a:ext>
            </a:extLst>
          </p:cNvPr>
          <p:cNvPicPr>
            <a:picLocks noChangeAspect="1"/>
          </p:cNvPicPr>
          <p:nvPr/>
        </p:nvPicPr>
        <p:blipFill>
          <a:blip r:embed="rId7"/>
          <a:stretch>
            <a:fillRect/>
          </a:stretch>
        </p:blipFill>
        <p:spPr>
          <a:xfrm>
            <a:off x="10427385" y="4204532"/>
            <a:ext cx="1402494" cy="1371600"/>
          </a:xfrm>
          <a:prstGeom prst="rect">
            <a:avLst/>
          </a:prstGeom>
        </p:spPr>
      </p:pic>
    </p:spTree>
    <p:extLst>
      <p:ext uri="{BB962C8B-B14F-4D97-AF65-F5344CB8AC3E}">
        <p14:creationId xmlns:p14="http://schemas.microsoft.com/office/powerpoint/2010/main" val="350222292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The Purpose of Separation of Powers</a:t>
            </a:r>
          </a:p>
        </p:txBody>
      </p:sp>
      <p:pic>
        <p:nvPicPr>
          <p:cNvPr id="2050"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475" y="2248013"/>
            <a:ext cx="3048938" cy="3490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00676" y="1968988"/>
            <a:ext cx="5839939"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“The accumulation of all powers, legislative, executive, and judiciary, in the same hands, whether of one, a few, or many, and whether hereditary, self appointed, or elective, may justly be pronounced the very definition of </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tyranny</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Federalist 47 -</a:t>
            </a:r>
          </a:p>
        </p:txBody>
      </p:sp>
    </p:spTree>
    <p:extLst>
      <p:ext uri="{BB962C8B-B14F-4D97-AF65-F5344CB8AC3E}">
        <p14:creationId xmlns:p14="http://schemas.microsoft.com/office/powerpoint/2010/main" val="134689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DBC8-6A16-440A-B333-F835DA5C9062}"/>
              </a:ext>
            </a:extLst>
          </p:cNvPr>
          <p:cNvSpPr>
            <a:spLocks noGrp="1"/>
          </p:cNvSpPr>
          <p:nvPr>
            <p:ph type="title"/>
          </p:nvPr>
        </p:nvSpPr>
        <p:spPr>
          <a:xfrm>
            <a:off x="0" y="5038723"/>
            <a:ext cx="8610600" cy="1500187"/>
          </a:xfrm>
        </p:spPr>
        <p:txBody>
          <a:bodyPr/>
          <a:lstStyle/>
          <a:p>
            <a:r>
              <a:rPr lang="en-US" dirty="0"/>
              <a:t>Power Match </a:t>
            </a:r>
          </a:p>
        </p:txBody>
      </p:sp>
      <p:sp>
        <p:nvSpPr>
          <p:cNvPr id="3" name="Text Placeholder 2">
            <a:extLst>
              <a:ext uri="{FF2B5EF4-FFF2-40B4-BE49-F238E27FC236}">
                <a16:creationId xmlns:a16="http://schemas.microsoft.com/office/drawing/2014/main" id="{636E747F-638A-450C-A061-603B951EB0DA}"/>
              </a:ext>
            </a:extLst>
          </p:cNvPr>
          <p:cNvSpPr>
            <a:spLocks noGrp="1"/>
          </p:cNvSpPr>
          <p:nvPr>
            <p:ph type="body" idx="1"/>
          </p:nvPr>
        </p:nvSpPr>
        <p:spPr>
          <a:xfrm>
            <a:off x="92026" y="552091"/>
            <a:ext cx="8426548" cy="3640347"/>
          </a:xfrm>
        </p:spPr>
        <p:txBody>
          <a:bodyPr>
            <a:normAutofit lnSpcReduction="10000"/>
          </a:bodyPr>
          <a:lstStyle/>
          <a:p>
            <a:r>
              <a:rPr lang="en-US" dirty="0"/>
              <a:t>What powers do the branches of government hold? </a:t>
            </a:r>
          </a:p>
          <a:p>
            <a:endParaRPr lang="en-US" dirty="0"/>
          </a:p>
          <a:p>
            <a:r>
              <a:rPr lang="en-US" dirty="0"/>
              <a:t>In your group, identify the powers of the branches of government by placing a L(egislative), E(xecutive), or J(udicial) next to the powers. </a:t>
            </a:r>
          </a:p>
        </p:txBody>
      </p:sp>
    </p:spTree>
    <p:extLst>
      <p:ext uri="{BB962C8B-B14F-4D97-AF65-F5344CB8AC3E}">
        <p14:creationId xmlns:p14="http://schemas.microsoft.com/office/powerpoint/2010/main" val="2977796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the Branches </a:t>
            </a:r>
          </a:p>
        </p:txBody>
      </p:sp>
      <p:grpSp>
        <p:nvGrpSpPr>
          <p:cNvPr id="12" name="Group 11">
            <a:extLst>
              <a:ext uri="{FF2B5EF4-FFF2-40B4-BE49-F238E27FC236}">
                <a16:creationId xmlns:a16="http://schemas.microsoft.com/office/drawing/2014/main" id="{8A6BA3BC-00E9-4186-932A-9CB5B1995C2B}"/>
              </a:ext>
            </a:extLst>
          </p:cNvPr>
          <p:cNvGrpSpPr/>
          <p:nvPr/>
        </p:nvGrpSpPr>
        <p:grpSpPr>
          <a:xfrm>
            <a:off x="2793884" y="1746471"/>
            <a:ext cx="2960077" cy="2099365"/>
            <a:chOff x="3670346" y="131443"/>
            <a:chExt cx="2960077" cy="2099365"/>
          </a:xfrm>
        </p:grpSpPr>
        <p:grpSp>
          <p:nvGrpSpPr>
            <p:cNvPr id="5" name="Group 4"/>
            <p:cNvGrpSpPr/>
            <p:nvPr/>
          </p:nvGrpSpPr>
          <p:grpSpPr>
            <a:xfrm>
              <a:off x="3670346" y="131443"/>
              <a:ext cx="2960077" cy="2099365"/>
              <a:chOff x="445112" y="1784374"/>
              <a:chExt cx="2960077" cy="2099365"/>
            </a:xfrm>
          </p:grpSpPr>
          <p:pic>
            <p:nvPicPr>
              <p:cNvPr id="1026" name="Picture 2"/>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78000"/>
                        </a14:imgEffect>
                      </a14:imgLayer>
                    </a14:imgProps>
                  </a:ext>
                  <a:ext uri="{28A0092B-C50C-407E-A947-70E740481C1C}">
                    <a14:useLocalDpi xmlns:a14="http://schemas.microsoft.com/office/drawing/2010/main" val="0"/>
                  </a:ext>
                </a:extLst>
              </a:blip>
              <a:srcRect/>
              <a:stretch>
                <a:fillRect/>
              </a:stretch>
            </p:blipFill>
            <p:spPr bwMode="auto">
              <a:xfrm>
                <a:off x="670744" y="2632678"/>
                <a:ext cx="2538737" cy="125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5112" y="1784374"/>
                <a:ext cx="2960077" cy="830997"/>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ARTICLE 1  Legislative Branch</a:t>
                </a:r>
              </a:p>
            </p:txBody>
          </p:sp>
        </p:grpSp>
        <p:sp>
          <p:nvSpPr>
            <p:cNvPr id="3" name="TextBox 2"/>
            <p:cNvSpPr txBox="1"/>
            <p:nvPr/>
          </p:nvSpPr>
          <p:spPr>
            <a:xfrm>
              <a:off x="3789636" y="1264379"/>
              <a:ext cx="2590800" cy="584775"/>
            </a:xfrm>
            <a:prstGeom prst="rect">
              <a:avLst/>
            </a:prstGeom>
            <a:noFill/>
          </p:spPr>
          <p:txBody>
            <a:bodyPr wrap="square" rtlCol="0">
              <a:spAutoFit/>
            </a:bodyPr>
            <a:lstStyle/>
            <a:p>
              <a:pPr algn="ctr"/>
              <a:r>
                <a:rPr lang="en-US" sz="3200" b="1" dirty="0">
                  <a:solidFill>
                    <a:srgbClr val="104E70"/>
                  </a:solidFill>
                  <a:latin typeface="Plantagenet Cherokee" panose="02020602070100000000" pitchFamily="18" charset="0"/>
                </a:rPr>
                <a:t>Make Law </a:t>
              </a:r>
            </a:p>
          </p:txBody>
        </p:sp>
      </p:grpSp>
      <p:grpSp>
        <p:nvGrpSpPr>
          <p:cNvPr id="11" name="Group 10">
            <a:extLst>
              <a:ext uri="{FF2B5EF4-FFF2-40B4-BE49-F238E27FC236}">
                <a16:creationId xmlns:a16="http://schemas.microsoft.com/office/drawing/2014/main" id="{42819D56-5A38-4A05-AD06-93CC56577276}"/>
              </a:ext>
            </a:extLst>
          </p:cNvPr>
          <p:cNvGrpSpPr/>
          <p:nvPr/>
        </p:nvGrpSpPr>
        <p:grpSpPr>
          <a:xfrm>
            <a:off x="6214362" y="1763433"/>
            <a:ext cx="2960077" cy="2072358"/>
            <a:chOff x="6483883" y="204594"/>
            <a:chExt cx="2960077" cy="2072358"/>
          </a:xfrm>
        </p:grpSpPr>
        <p:grpSp>
          <p:nvGrpSpPr>
            <p:cNvPr id="6" name="Group 5"/>
            <p:cNvGrpSpPr/>
            <p:nvPr/>
          </p:nvGrpSpPr>
          <p:grpSpPr>
            <a:xfrm>
              <a:off x="6483883" y="204594"/>
              <a:ext cx="2960077" cy="2072358"/>
              <a:chOff x="3282460" y="2147338"/>
              <a:chExt cx="2960077" cy="2072358"/>
            </a:xfrm>
          </p:grpSpPr>
          <p:pic>
            <p:nvPicPr>
              <p:cNvPr id="1027" name="Picture 3"/>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75000"/>
                        </a14:imgEffect>
                      </a14:imgLayer>
                    </a14:imgProps>
                  </a:ext>
                  <a:ext uri="{28A0092B-C50C-407E-A947-70E740481C1C}">
                    <a14:useLocalDpi xmlns:a14="http://schemas.microsoft.com/office/drawing/2010/main" val="0"/>
                  </a:ext>
                </a:extLst>
              </a:blip>
              <a:srcRect/>
              <a:stretch>
                <a:fillRect/>
              </a:stretch>
            </p:blipFill>
            <p:spPr bwMode="auto">
              <a:xfrm>
                <a:off x="3505200" y="2968635"/>
                <a:ext cx="2514600" cy="125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82460" y="2147338"/>
                <a:ext cx="2960077" cy="830997"/>
              </a:xfrm>
              <a:prstGeom prst="rect">
                <a:avLst/>
              </a:prstGeom>
              <a:noFill/>
            </p:spPr>
            <p:txBody>
              <a:bodyPr wrap="square" rtlCol="0">
                <a:spAutoFit/>
              </a:bodyPr>
              <a:lstStyle/>
              <a:p>
                <a:pPr algn="ctr"/>
                <a:r>
                  <a:rPr lang="en-US" sz="2400" b="1" dirty="0">
                    <a:solidFill>
                      <a:schemeClr val="bg1"/>
                    </a:solidFill>
                    <a:latin typeface="Plantagenet Cherokee" panose="02020602070100000000" pitchFamily="18" charset="0"/>
                  </a:rPr>
                  <a:t>ARTICLE 2</a:t>
                </a:r>
              </a:p>
              <a:p>
                <a:pPr algn="ctr"/>
                <a:r>
                  <a:rPr lang="en-US" sz="2400" b="1" dirty="0">
                    <a:solidFill>
                      <a:schemeClr val="bg1"/>
                    </a:solidFill>
                    <a:latin typeface="Plantagenet Cherokee" panose="02020602070100000000" pitchFamily="18" charset="0"/>
                  </a:rPr>
                  <a:t>Executive Branch</a:t>
                </a:r>
              </a:p>
            </p:txBody>
          </p:sp>
        </p:grpSp>
        <p:sp>
          <p:nvSpPr>
            <p:cNvPr id="25" name="TextBox 24"/>
            <p:cNvSpPr txBox="1"/>
            <p:nvPr/>
          </p:nvSpPr>
          <p:spPr>
            <a:xfrm>
              <a:off x="6700369" y="1101072"/>
              <a:ext cx="2590800" cy="1077218"/>
            </a:xfrm>
            <a:prstGeom prst="rect">
              <a:avLst/>
            </a:prstGeom>
            <a:noFill/>
          </p:spPr>
          <p:txBody>
            <a:bodyPr wrap="square" rtlCol="0">
              <a:spAutoFit/>
            </a:bodyPr>
            <a:lstStyle/>
            <a:p>
              <a:pPr algn="ctr"/>
              <a:r>
                <a:rPr lang="en-US" sz="3200" b="1" dirty="0">
                  <a:solidFill>
                    <a:srgbClr val="104E70"/>
                  </a:solidFill>
                  <a:latin typeface="Plantagenet Cherokee" panose="02020602070100000000" pitchFamily="18" charset="0"/>
                </a:rPr>
                <a:t>Execute the law</a:t>
              </a:r>
            </a:p>
          </p:txBody>
        </p:sp>
      </p:grpSp>
      <p:grpSp>
        <p:nvGrpSpPr>
          <p:cNvPr id="8" name="Group 7">
            <a:extLst>
              <a:ext uri="{FF2B5EF4-FFF2-40B4-BE49-F238E27FC236}">
                <a16:creationId xmlns:a16="http://schemas.microsoft.com/office/drawing/2014/main" id="{3FFF32A3-93BD-4A7B-B19E-F88610C047EC}"/>
              </a:ext>
            </a:extLst>
          </p:cNvPr>
          <p:cNvGrpSpPr/>
          <p:nvPr/>
        </p:nvGrpSpPr>
        <p:grpSpPr>
          <a:xfrm>
            <a:off x="9228718" y="1742678"/>
            <a:ext cx="2960077" cy="2103158"/>
            <a:chOff x="7485186" y="1572258"/>
            <a:chExt cx="2960077" cy="2103158"/>
          </a:xfrm>
        </p:grpSpPr>
        <p:grpSp>
          <p:nvGrpSpPr>
            <p:cNvPr id="7" name="Group 6"/>
            <p:cNvGrpSpPr/>
            <p:nvPr/>
          </p:nvGrpSpPr>
          <p:grpSpPr>
            <a:xfrm>
              <a:off x="7485186" y="1572258"/>
              <a:ext cx="2960077" cy="2103158"/>
              <a:chOff x="5968511" y="1942624"/>
              <a:chExt cx="2960077" cy="2103158"/>
            </a:xfrm>
          </p:grpSpPr>
          <p:pic>
            <p:nvPicPr>
              <p:cNvPr id="1028" name="Picture 4"/>
              <p:cNvPicPr>
                <a:picLocks noChangeAspect="1" noChangeArrowheads="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76000"/>
                        </a14:imgEffect>
                      </a14:imgLayer>
                    </a14:imgProps>
                  </a:ext>
                  <a:ext uri="{28A0092B-C50C-407E-A947-70E740481C1C}">
                    <a14:useLocalDpi xmlns:a14="http://schemas.microsoft.com/office/drawing/2010/main" val="0"/>
                  </a:ext>
                </a:extLst>
              </a:blip>
              <a:srcRect b="25903"/>
              <a:stretch/>
            </p:blipFill>
            <p:spPr bwMode="auto">
              <a:xfrm>
                <a:off x="6134099" y="2754222"/>
                <a:ext cx="2628900" cy="129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968511" y="1942624"/>
                <a:ext cx="2960077" cy="830997"/>
              </a:xfrm>
              <a:prstGeom prst="rect">
                <a:avLst/>
              </a:prstGeom>
              <a:noFill/>
            </p:spPr>
            <p:txBody>
              <a:bodyPr wrap="square" rtlCol="0">
                <a:spAutoFit/>
              </a:bodyPr>
              <a:lstStyle/>
              <a:p>
                <a:pPr algn="ctr"/>
                <a:r>
                  <a:rPr lang="en-US" sz="2400" b="1" dirty="0">
                    <a:solidFill>
                      <a:schemeClr val="bg1"/>
                    </a:solidFill>
                    <a:latin typeface="Plantagenet Cherokee" panose="02020602070100000000" pitchFamily="18" charset="0"/>
                  </a:rPr>
                  <a:t>ARTICLE 3</a:t>
                </a:r>
              </a:p>
              <a:p>
                <a:pPr algn="ctr"/>
                <a:r>
                  <a:rPr lang="en-US" sz="2400" b="1" dirty="0">
                    <a:solidFill>
                      <a:schemeClr val="bg1"/>
                    </a:solidFill>
                    <a:latin typeface="Plantagenet Cherokee" panose="02020602070100000000" pitchFamily="18" charset="0"/>
                  </a:rPr>
                  <a:t>Judicial Branch</a:t>
                </a:r>
              </a:p>
            </p:txBody>
          </p:sp>
        </p:grpSp>
        <p:sp>
          <p:nvSpPr>
            <p:cNvPr id="26" name="TextBox 25"/>
            <p:cNvSpPr txBox="1"/>
            <p:nvPr/>
          </p:nvSpPr>
          <p:spPr>
            <a:xfrm>
              <a:off x="7696200" y="2514601"/>
              <a:ext cx="2590800" cy="954107"/>
            </a:xfrm>
            <a:prstGeom prst="rect">
              <a:avLst/>
            </a:prstGeom>
            <a:noFill/>
          </p:spPr>
          <p:txBody>
            <a:bodyPr wrap="square" rtlCol="0">
              <a:spAutoFit/>
            </a:bodyPr>
            <a:lstStyle/>
            <a:p>
              <a:pPr algn="ctr"/>
              <a:r>
                <a:rPr lang="en-US" sz="2800" b="1" dirty="0">
                  <a:solidFill>
                    <a:srgbClr val="104E70"/>
                  </a:solidFill>
                  <a:latin typeface="Plantagenet Cherokee" panose="02020602070100000000" pitchFamily="18" charset="0"/>
                </a:rPr>
                <a:t>Interpret and apply the law</a:t>
              </a:r>
            </a:p>
          </p:txBody>
        </p:sp>
      </p:grpSp>
      <p:sp>
        <p:nvSpPr>
          <p:cNvPr id="22" name="TextBox 21"/>
          <p:cNvSpPr txBox="1"/>
          <p:nvPr/>
        </p:nvSpPr>
        <p:spPr>
          <a:xfrm>
            <a:off x="2418352" y="3825801"/>
            <a:ext cx="3576146"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Approve federal budget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Declare war</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Senate approval/rejection of treaties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Senate approval/rejection of Presidential appointments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Filing for impeachment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Regulate interstate and foreign commerce </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6268640" y="3845836"/>
            <a:ext cx="2960077"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Approve or veto bills passed by Congress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Commander-in-Chief of the military</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Draft the federal budget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Make treaties with other countries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Nominate federal judges and other appointed positions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Grant pardons </a:t>
            </a:r>
          </a:p>
        </p:txBody>
      </p:sp>
      <p:sp>
        <p:nvSpPr>
          <p:cNvPr id="29" name="TextBox 28"/>
          <p:cNvSpPr txBox="1"/>
          <p:nvPr/>
        </p:nvSpPr>
        <p:spPr>
          <a:xfrm>
            <a:off x="9322502" y="3918770"/>
            <a:ext cx="282525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Decide if laws are unconstitutional (judicial review)</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Decide court cases</a:t>
            </a:r>
          </a:p>
          <a:p>
            <a:r>
              <a:rPr lang="en-US" dirty="0">
                <a:solidFill>
                  <a:schemeClr val="bg1"/>
                </a:solidFill>
                <a:latin typeface="Arial" panose="020B0604020202020204" pitchFamily="34" charset="0"/>
                <a:cs typeface="Arial" panose="020B0604020202020204" pitchFamily="34" charset="0"/>
              </a:rPr>
              <a:t>     based on jurisdiction</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Settle cases between 2 or more states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Protect our rights</a:t>
            </a:r>
          </a:p>
        </p:txBody>
      </p:sp>
    </p:spTree>
    <p:extLst>
      <p:ext uri="{BB962C8B-B14F-4D97-AF65-F5344CB8AC3E}">
        <p14:creationId xmlns:p14="http://schemas.microsoft.com/office/powerpoint/2010/main" val="9952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1000"/>
                                        <p:tgtEl>
                                          <p:spTgt spid="22">
                                            <p:txEl>
                                              <p:pRg st="1" end="1"/>
                                            </p:txEl>
                                          </p:spTgt>
                                        </p:tgtEl>
                                      </p:cBhvr>
                                    </p:animEffect>
                                    <p:anim calcmode="lin" valueType="num">
                                      <p:cBhvr>
                                        <p:cTn id="15"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1000"/>
                                        <p:tgtEl>
                                          <p:spTgt spid="22">
                                            <p:txEl>
                                              <p:pRg st="2" end="2"/>
                                            </p:txEl>
                                          </p:spTgt>
                                        </p:tgtEl>
                                      </p:cBhvr>
                                    </p:animEffect>
                                    <p:anim calcmode="lin" valueType="num">
                                      <p:cBhvr>
                                        <p:cTn id="22"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fade">
                                      <p:cBhvr>
                                        <p:cTn id="28" dur="1000"/>
                                        <p:tgtEl>
                                          <p:spTgt spid="22">
                                            <p:txEl>
                                              <p:pRg st="3" end="3"/>
                                            </p:txEl>
                                          </p:spTgt>
                                        </p:tgtEl>
                                      </p:cBhvr>
                                    </p:animEffect>
                                    <p:anim calcmode="lin" valueType="num">
                                      <p:cBhvr>
                                        <p:cTn id="29"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fade">
                                      <p:cBhvr>
                                        <p:cTn id="35" dur="1000"/>
                                        <p:tgtEl>
                                          <p:spTgt spid="22">
                                            <p:txEl>
                                              <p:pRg st="4" end="4"/>
                                            </p:txEl>
                                          </p:spTgt>
                                        </p:tgtEl>
                                      </p:cBhvr>
                                    </p:animEffect>
                                    <p:anim calcmode="lin" valueType="num">
                                      <p:cBhvr>
                                        <p:cTn id="36" dur="10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Effect transition="in" filter="fade">
                                      <p:cBhvr>
                                        <p:cTn id="42" dur="1000"/>
                                        <p:tgtEl>
                                          <p:spTgt spid="22">
                                            <p:txEl>
                                              <p:pRg st="5" end="5"/>
                                            </p:txEl>
                                          </p:spTgt>
                                        </p:tgtEl>
                                      </p:cBhvr>
                                    </p:animEffect>
                                    <p:anim calcmode="lin" valueType="num">
                                      <p:cBhvr>
                                        <p:cTn id="43"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Effect transition="in" filter="fade">
                                      <p:cBhvr>
                                        <p:cTn id="49" dur="1000"/>
                                        <p:tgtEl>
                                          <p:spTgt spid="28">
                                            <p:txEl>
                                              <p:pRg st="0" end="0"/>
                                            </p:txEl>
                                          </p:spTgt>
                                        </p:tgtEl>
                                      </p:cBhvr>
                                    </p:animEffect>
                                    <p:anim calcmode="lin" valueType="num">
                                      <p:cBhvr>
                                        <p:cTn id="50"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8">
                                            <p:txEl>
                                              <p:pRg st="1" end="1"/>
                                            </p:txEl>
                                          </p:spTgt>
                                        </p:tgtEl>
                                        <p:attrNameLst>
                                          <p:attrName>style.visibility</p:attrName>
                                        </p:attrNameLst>
                                      </p:cBhvr>
                                      <p:to>
                                        <p:strVal val="visible"/>
                                      </p:to>
                                    </p:set>
                                    <p:animEffect transition="in" filter="fade">
                                      <p:cBhvr>
                                        <p:cTn id="56" dur="1000"/>
                                        <p:tgtEl>
                                          <p:spTgt spid="28">
                                            <p:txEl>
                                              <p:pRg st="1" end="1"/>
                                            </p:txEl>
                                          </p:spTgt>
                                        </p:tgtEl>
                                      </p:cBhvr>
                                    </p:animEffect>
                                    <p:anim calcmode="lin" valueType="num">
                                      <p:cBhvr>
                                        <p:cTn id="57"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8">
                                            <p:txEl>
                                              <p:pRg st="2" end="2"/>
                                            </p:txEl>
                                          </p:spTgt>
                                        </p:tgtEl>
                                        <p:attrNameLst>
                                          <p:attrName>style.visibility</p:attrName>
                                        </p:attrNameLst>
                                      </p:cBhvr>
                                      <p:to>
                                        <p:strVal val="visible"/>
                                      </p:to>
                                    </p:set>
                                    <p:animEffect transition="in" filter="fade">
                                      <p:cBhvr>
                                        <p:cTn id="63" dur="1000"/>
                                        <p:tgtEl>
                                          <p:spTgt spid="28">
                                            <p:txEl>
                                              <p:pRg st="2" end="2"/>
                                            </p:txEl>
                                          </p:spTgt>
                                        </p:tgtEl>
                                      </p:cBhvr>
                                    </p:animEffect>
                                    <p:anim calcmode="lin" valueType="num">
                                      <p:cBhvr>
                                        <p:cTn id="64"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8">
                                            <p:txEl>
                                              <p:pRg st="3" end="3"/>
                                            </p:txEl>
                                          </p:spTgt>
                                        </p:tgtEl>
                                        <p:attrNameLst>
                                          <p:attrName>style.visibility</p:attrName>
                                        </p:attrNameLst>
                                      </p:cBhvr>
                                      <p:to>
                                        <p:strVal val="visible"/>
                                      </p:to>
                                    </p:set>
                                    <p:animEffect transition="in" filter="fade">
                                      <p:cBhvr>
                                        <p:cTn id="70" dur="1000"/>
                                        <p:tgtEl>
                                          <p:spTgt spid="28">
                                            <p:txEl>
                                              <p:pRg st="3" end="3"/>
                                            </p:txEl>
                                          </p:spTgt>
                                        </p:tgtEl>
                                      </p:cBhvr>
                                    </p:animEffect>
                                    <p:anim calcmode="lin" valueType="num">
                                      <p:cBhvr>
                                        <p:cTn id="71"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8">
                                            <p:txEl>
                                              <p:pRg st="4" end="4"/>
                                            </p:txEl>
                                          </p:spTgt>
                                        </p:tgtEl>
                                        <p:attrNameLst>
                                          <p:attrName>style.visibility</p:attrName>
                                        </p:attrNameLst>
                                      </p:cBhvr>
                                      <p:to>
                                        <p:strVal val="visible"/>
                                      </p:to>
                                    </p:set>
                                    <p:animEffect transition="in" filter="fade">
                                      <p:cBhvr>
                                        <p:cTn id="77" dur="1000"/>
                                        <p:tgtEl>
                                          <p:spTgt spid="28">
                                            <p:txEl>
                                              <p:pRg st="4" end="4"/>
                                            </p:txEl>
                                          </p:spTgt>
                                        </p:tgtEl>
                                      </p:cBhvr>
                                    </p:animEffect>
                                    <p:anim calcmode="lin" valueType="num">
                                      <p:cBhvr>
                                        <p:cTn id="78" dur="1000" fill="hold"/>
                                        <p:tgtEl>
                                          <p:spTgt spid="28">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2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8">
                                            <p:txEl>
                                              <p:pRg st="5" end="5"/>
                                            </p:txEl>
                                          </p:spTgt>
                                        </p:tgtEl>
                                        <p:attrNameLst>
                                          <p:attrName>style.visibility</p:attrName>
                                        </p:attrNameLst>
                                      </p:cBhvr>
                                      <p:to>
                                        <p:strVal val="visible"/>
                                      </p:to>
                                    </p:set>
                                    <p:animEffect transition="in" filter="fade">
                                      <p:cBhvr>
                                        <p:cTn id="84" dur="1000"/>
                                        <p:tgtEl>
                                          <p:spTgt spid="28">
                                            <p:txEl>
                                              <p:pRg st="5" end="5"/>
                                            </p:txEl>
                                          </p:spTgt>
                                        </p:tgtEl>
                                      </p:cBhvr>
                                    </p:animEffect>
                                    <p:anim calcmode="lin" valueType="num">
                                      <p:cBhvr>
                                        <p:cTn id="85" dur="1000" fill="hold"/>
                                        <p:tgtEl>
                                          <p:spTgt spid="28">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2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fade">
                                      <p:cBhvr>
                                        <p:cTn id="91" dur="1000"/>
                                        <p:tgtEl>
                                          <p:spTgt spid="29">
                                            <p:txEl>
                                              <p:pRg st="0" end="0"/>
                                            </p:txEl>
                                          </p:spTgt>
                                        </p:tgtEl>
                                      </p:cBhvr>
                                    </p:animEffect>
                                    <p:anim calcmode="lin" valueType="num">
                                      <p:cBhvr>
                                        <p:cTn id="92"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9">
                                            <p:txEl>
                                              <p:pRg st="1" end="1"/>
                                            </p:txEl>
                                          </p:spTgt>
                                        </p:tgtEl>
                                        <p:attrNameLst>
                                          <p:attrName>style.visibility</p:attrName>
                                        </p:attrNameLst>
                                      </p:cBhvr>
                                      <p:to>
                                        <p:strVal val="visible"/>
                                      </p:to>
                                    </p:set>
                                    <p:animEffect transition="in" filter="fade">
                                      <p:cBhvr>
                                        <p:cTn id="98" dur="1000"/>
                                        <p:tgtEl>
                                          <p:spTgt spid="29">
                                            <p:txEl>
                                              <p:pRg st="1" end="1"/>
                                            </p:txEl>
                                          </p:spTgt>
                                        </p:tgtEl>
                                      </p:cBhvr>
                                    </p:animEffect>
                                    <p:anim calcmode="lin" valueType="num">
                                      <p:cBhvr>
                                        <p:cTn id="99"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100"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9">
                                            <p:txEl>
                                              <p:pRg st="2" end="2"/>
                                            </p:txEl>
                                          </p:spTgt>
                                        </p:tgtEl>
                                        <p:attrNameLst>
                                          <p:attrName>style.visibility</p:attrName>
                                        </p:attrNameLst>
                                      </p:cBhvr>
                                      <p:to>
                                        <p:strVal val="visible"/>
                                      </p:to>
                                    </p:set>
                                    <p:animEffect transition="in" filter="fade">
                                      <p:cBhvr>
                                        <p:cTn id="105" dur="1000"/>
                                        <p:tgtEl>
                                          <p:spTgt spid="29">
                                            <p:txEl>
                                              <p:pRg st="2" end="2"/>
                                            </p:txEl>
                                          </p:spTgt>
                                        </p:tgtEl>
                                      </p:cBhvr>
                                    </p:animEffect>
                                    <p:anim calcmode="lin" valueType="num">
                                      <p:cBhvr>
                                        <p:cTn id="106"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107"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9">
                                            <p:txEl>
                                              <p:pRg st="3" end="3"/>
                                            </p:txEl>
                                          </p:spTgt>
                                        </p:tgtEl>
                                        <p:attrNameLst>
                                          <p:attrName>style.visibility</p:attrName>
                                        </p:attrNameLst>
                                      </p:cBhvr>
                                      <p:to>
                                        <p:strVal val="visible"/>
                                      </p:to>
                                    </p:set>
                                    <p:animEffect transition="in" filter="fade">
                                      <p:cBhvr>
                                        <p:cTn id="112" dur="1000"/>
                                        <p:tgtEl>
                                          <p:spTgt spid="29">
                                            <p:txEl>
                                              <p:pRg st="3" end="3"/>
                                            </p:txEl>
                                          </p:spTgt>
                                        </p:tgtEl>
                                      </p:cBhvr>
                                    </p:animEffect>
                                    <p:anim calcmode="lin" valueType="num">
                                      <p:cBhvr>
                                        <p:cTn id="113"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114" dur="1000" fill="hold"/>
                                        <p:tgtEl>
                                          <p:spTgt spid="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29">
                                            <p:txEl>
                                              <p:pRg st="4" end="4"/>
                                            </p:txEl>
                                          </p:spTgt>
                                        </p:tgtEl>
                                        <p:attrNameLst>
                                          <p:attrName>style.visibility</p:attrName>
                                        </p:attrNameLst>
                                      </p:cBhvr>
                                      <p:to>
                                        <p:strVal val="visible"/>
                                      </p:to>
                                    </p:set>
                                    <p:animEffect transition="in" filter="fade">
                                      <p:cBhvr>
                                        <p:cTn id="119" dur="1000"/>
                                        <p:tgtEl>
                                          <p:spTgt spid="29">
                                            <p:txEl>
                                              <p:pRg st="4" end="4"/>
                                            </p:txEl>
                                          </p:spTgt>
                                        </p:tgtEl>
                                      </p:cBhvr>
                                    </p:animEffect>
                                    <p:anim calcmode="lin" valueType="num">
                                      <p:cBhvr>
                                        <p:cTn id="120"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121" dur="1000" fill="hold"/>
                                        <p:tgtEl>
                                          <p:spTgt spid="2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8447-E6C4-4AAE-A2B2-F705015B3489}"/>
              </a:ext>
            </a:extLst>
          </p:cNvPr>
          <p:cNvSpPr>
            <a:spLocks noGrp="1"/>
          </p:cNvSpPr>
          <p:nvPr>
            <p:ph type="title"/>
          </p:nvPr>
        </p:nvSpPr>
        <p:spPr/>
        <p:txBody>
          <a:bodyPr/>
          <a:lstStyle/>
          <a:p>
            <a:r>
              <a:rPr lang="en-US" dirty="0"/>
              <a:t>Evaluate the Powers </a:t>
            </a:r>
          </a:p>
        </p:txBody>
      </p:sp>
      <p:sp>
        <p:nvSpPr>
          <p:cNvPr id="3" name="Text Placeholder 2">
            <a:extLst>
              <a:ext uri="{FF2B5EF4-FFF2-40B4-BE49-F238E27FC236}">
                <a16:creationId xmlns:a16="http://schemas.microsoft.com/office/drawing/2014/main" id="{6CA509B0-2FAA-4044-8547-FD8EDE855523}"/>
              </a:ext>
            </a:extLst>
          </p:cNvPr>
          <p:cNvSpPr>
            <a:spLocks noGrp="1"/>
          </p:cNvSpPr>
          <p:nvPr>
            <p:ph type="body" idx="1"/>
          </p:nvPr>
        </p:nvSpPr>
        <p:spPr>
          <a:xfrm>
            <a:off x="120770" y="319090"/>
            <a:ext cx="8022566" cy="3109910"/>
          </a:xfrm>
        </p:spPr>
        <p:txBody>
          <a:bodyPr>
            <a:normAutofit lnSpcReduction="10000"/>
          </a:bodyPr>
          <a:lstStyle/>
          <a:p>
            <a:r>
              <a:rPr lang="en-US" dirty="0"/>
              <a:t>In a small group, decide which power of each branch is the </a:t>
            </a:r>
            <a:r>
              <a:rPr lang="en-US" b="1" dirty="0"/>
              <a:t>most important </a:t>
            </a:r>
            <a:r>
              <a:rPr lang="en-US" dirty="0"/>
              <a:t>power. </a:t>
            </a:r>
          </a:p>
          <a:p>
            <a:endParaRPr lang="en-US" dirty="0"/>
          </a:p>
          <a:p>
            <a:r>
              <a:rPr lang="en-US" dirty="0"/>
              <a:t>Now, what would happen if that power did not exist? </a:t>
            </a:r>
          </a:p>
        </p:txBody>
      </p:sp>
    </p:spTree>
    <p:extLst>
      <p:ext uri="{BB962C8B-B14F-4D97-AF65-F5344CB8AC3E}">
        <p14:creationId xmlns:p14="http://schemas.microsoft.com/office/powerpoint/2010/main" val="5309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00FB-2133-4607-8A90-FC145038A4A6}"/>
              </a:ext>
            </a:extLst>
          </p:cNvPr>
          <p:cNvSpPr>
            <a:spLocks noGrp="1"/>
          </p:cNvSpPr>
          <p:nvPr>
            <p:ph type="title"/>
          </p:nvPr>
        </p:nvSpPr>
        <p:spPr/>
        <p:txBody>
          <a:bodyPr/>
          <a:lstStyle/>
          <a:p>
            <a:r>
              <a:rPr lang="en-US" dirty="0"/>
              <a:t>What do you think?</a:t>
            </a:r>
            <a:br>
              <a:rPr lang="en-US" dirty="0"/>
            </a:br>
            <a:endParaRPr lang="en-US" dirty="0"/>
          </a:p>
        </p:txBody>
      </p:sp>
      <p:sp>
        <p:nvSpPr>
          <p:cNvPr id="3" name="Content Placeholder 2">
            <a:extLst>
              <a:ext uri="{FF2B5EF4-FFF2-40B4-BE49-F238E27FC236}">
                <a16:creationId xmlns:a16="http://schemas.microsoft.com/office/drawing/2014/main" id="{266DCA4C-BFAF-469A-84BD-CCE8FD87DF9A}"/>
              </a:ext>
            </a:extLst>
          </p:cNvPr>
          <p:cNvSpPr>
            <a:spLocks noGrp="1"/>
          </p:cNvSpPr>
          <p:nvPr>
            <p:ph idx="1"/>
          </p:nvPr>
        </p:nvSpPr>
        <p:spPr/>
        <p:txBody>
          <a:bodyPr>
            <a:normAutofit lnSpcReduction="10000"/>
          </a:bodyPr>
          <a:lstStyle/>
          <a:p>
            <a:r>
              <a:rPr lang="en-US" dirty="0"/>
              <a:t>How important is separation of powers in our constitutional structure?</a:t>
            </a:r>
          </a:p>
          <a:p>
            <a:endParaRPr lang="en-US" dirty="0"/>
          </a:p>
          <a:p>
            <a:r>
              <a:rPr lang="en-US" dirty="0"/>
              <a:t>Would you recognize attempts by other branches, groups, or individuals to gain more control/power or to diminish the powers of another branch?</a:t>
            </a:r>
          </a:p>
          <a:p>
            <a:endParaRPr lang="en-US" dirty="0"/>
          </a:p>
          <a:p>
            <a:r>
              <a:rPr lang="en-US" dirty="0"/>
              <a:t>Can you think of any times in our history when one branch tried to weaken or undermine the powers of another branch? </a:t>
            </a:r>
          </a:p>
        </p:txBody>
      </p:sp>
    </p:spTree>
    <p:extLst>
      <p:ext uri="{BB962C8B-B14F-4D97-AF65-F5344CB8AC3E}">
        <p14:creationId xmlns:p14="http://schemas.microsoft.com/office/powerpoint/2010/main" val="464837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7F94-2239-4874-8BFA-3010490821BD}"/>
              </a:ext>
            </a:extLst>
          </p:cNvPr>
          <p:cNvSpPr>
            <a:spLocks noGrp="1"/>
          </p:cNvSpPr>
          <p:nvPr>
            <p:ph type="title"/>
          </p:nvPr>
        </p:nvSpPr>
        <p:spPr/>
        <p:txBody>
          <a:bodyPr/>
          <a:lstStyle/>
          <a:p>
            <a:r>
              <a:rPr lang="en-US" dirty="0"/>
              <a:t>Historical Example</a:t>
            </a:r>
          </a:p>
        </p:txBody>
      </p:sp>
      <p:sp>
        <p:nvSpPr>
          <p:cNvPr id="3" name="Content Placeholder 2">
            <a:extLst>
              <a:ext uri="{FF2B5EF4-FFF2-40B4-BE49-F238E27FC236}">
                <a16:creationId xmlns:a16="http://schemas.microsoft.com/office/drawing/2014/main" id="{765ABF85-4D29-4714-9ED7-66E7D72AF411}"/>
              </a:ext>
            </a:extLst>
          </p:cNvPr>
          <p:cNvSpPr>
            <a:spLocks noGrp="1"/>
          </p:cNvSpPr>
          <p:nvPr>
            <p:ph idx="1"/>
          </p:nvPr>
        </p:nvSpPr>
        <p:spPr>
          <a:xfrm>
            <a:off x="2455396" y="4043663"/>
            <a:ext cx="9736604" cy="3389518"/>
          </a:xfrm>
        </p:spPr>
        <p:txBody>
          <a:bodyPr>
            <a:normAutofit/>
          </a:bodyPr>
          <a:lstStyle/>
          <a:p>
            <a:endParaRPr lang="en-US" sz="2600" dirty="0"/>
          </a:p>
          <a:p>
            <a:r>
              <a:rPr lang="en-US" sz="2600" dirty="0"/>
              <a:t>He said it was to increase judicial efficiency because many of the Justices were older;</a:t>
            </a:r>
          </a:p>
          <a:p>
            <a:pPr marL="0" indent="0">
              <a:buNone/>
            </a:pPr>
            <a:r>
              <a:rPr lang="en-US" sz="2600" dirty="0"/>
              <a:t>  </a:t>
            </a:r>
          </a:p>
          <a:p>
            <a:r>
              <a:rPr lang="en-US" sz="2600" dirty="0"/>
              <a:t>Many felt he was trying to pack the court with appointees that would be more favorable to his policies  (New Deal, etc.).</a:t>
            </a:r>
          </a:p>
        </p:txBody>
      </p:sp>
      <p:pic>
        <p:nvPicPr>
          <p:cNvPr id="4" name="Picture 3">
            <a:extLst>
              <a:ext uri="{FF2B5EF4-FFF2-40B4-BE49-F238E27FC236}">
                <a16:creationId xmlns:a16="http://schemas.microsoft.com/office/drawing/2014/main" id="{DAF12B95-A253-4091-A40D-774ED53F3088}"/>
              </a:ext>
            </a:extLst>
          </p:cNvPr>
          <p:cNvPicPr>
            <a:picLocks noChangeAspect="1"/>
          </p:cNvPicPr>
          <p:nvPr/>
        </p:nvPicPr>
        <p:blipFill rotWithShape="1">
          <a:blip r:embed="rId3"/>
          <a:srcRect l="19742"/>
          <a:stretch/>
        </p:blipFill>
        <p:spPr>
          <a:xfrm>
            <a:off x="8450824" y="1793925"/>
            <a:ext cx="3578941" cy="2519499"/>
          </a:xfrm>
          <a:prstGeom prst="rect">
            <a:avLst/>
          </a:prstGeom>
        </p:spPr>
      </p:pic>
      <p:sp>
        <p:nvSpPr>
          <p:cNvPr id="5" name="Rectangle 4">
            <a:extLst>
              <a:ext uri="{FF2B5EF4-FFF2-40B4-BE49-F238E27FC236}">
                <a16:creationId xmlns:a16="http://schemas.microsoft.com/office/drawing/2014/main" id="{115BD8EB-20DA-4ED5-839B-CE98FF3D195B}"/>
              </a:ext>
            </a:extLst>
          </p:cNvPr>
          <p:cNvSpPr/>
          <p:nvPr/>
        </p:nvSpPr>
        <p:spPr>
          <a:xfrm>
            <a:off x="2455395" y="1690689"/>
            <a:ext cx="6096000" cy="2613023"/>
          </a:xfrm>
          <a:prstGeom prst="rect">
            <a:avLst/>
          </a:prstGeom>
        </p:spPr>
        <p:txBody>
          <a:bodyPr>
            <a:spAutoFit/>
          </a:bodyPr>
          <a:lstStyle/>
          <a:p>
            <a:pPr marL="228600" lvl="0" indent="-228600" defTabSz="914400">
              <a:lnSpc>
                <a:spcPct val="90000"/>
              </a:lnSpc>
              <a:spcBef>
                <a:spcPts val="1000"/>
              </a:spcBef>
              <a:buFont typeface="Arial" panose="020B0604020202020204" pitchFamily="34" charset="0"/>
              <a:buChar char="•"/>
            </a:pPr>
            <a:r>
              <a:rPr lang="en-US" sz="2600" dirty="0">
                <a:solidFill>
                  <a:prstClr val="white"/>
                </a:solidFill>
                <a:latin typeface="Trebuchet MS" panose="020B0603020202020204" pitchFamily="34" charset="0"/>
              </a:rPr>
              <a:t>1937 President Franklin Roosevelt announced his plan to add new justices to expand and “reshape” the US Supreme Court after the Court ruled specific policies unconstitutional; (add a younger justice for each justice over 70)</a:t>
            </a:r>
          </a:p>
        </p:txBody>
      </p:sp>
    </p:spTree>
    <p:extLst>
      <p:ext uri="{BB962C8B-B14F-4D97-AF65-F5344CB8AC3E}">
        <p14:creationId xmlns:p14="http://schemas.microsoft.com/office/powerpoint/2010/main" val="1443222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6203-302F-4025-B912-DB7DE0B22A85}"/>
              </a:ext>
            </a:extLst>
          </p:cNvPr>
          <p:cNvSpPr>
            <a:spLocks noGrp="1"/>
          </p:cNvSpPr>
          <p:nvPr>
            <p:ph type="title"/>
          </p:nvPr>
        </p:nvSpPr>
        <p:spPr>
          <a:xfrm>
            <a:off x="2299063" y="1"/>
            <a:ext cx="4558938" cy="1690688"/>
          </a:xfrm>
        </p:spPr>
        <p:txBody>
          <a:bodyPr/>
          <a:lstStyle/>
          <a:p>
            <a:r>
              <a:rPr lang="en-US" dirty="0"/>
              <a:t>Court packing </a:t>
            </a:r>
          </a:p>
        </p:txBody>
      </p:sp>
      <p:pic>
        <p:nvPicPr>
          <p:cNvPr id="6" name="Picture 2" descr="http://pics.livejournal.com/kensmind/pic/001x25f2/s640x480">
            <a:extLst>
              <a:ext uri="{FF2B5EF4-FFF2-40B4-BE49-F238E27FC236}">
                <a16:creationId xmlns:a16="http://schemas.microsoft.com/office/drawing/2014/main" id="{2E87E43A-73C0-42A2-81D9-126B91745A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884607" y="24628"/>
            <a:ext cx="6307393" cy="678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5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02AF-24F4-4654-A0C6-35FA70650489}"/>
              </a:ext>
            </a:extLst>
          </p:cNvPr>
          <p:cNvSpPr>
            <a:spLocks noGrp="1"/>
          </p:cNvSpPr>
          <p:nvPr>
            <p:ph type="title"/>
          </p:nvPr>
        </p:nvSpPr>
        <p:spPr/>
        <p:txBody>
          <a:bodyPr/>
          <a:lstStyle/>
          <a:p>
            <a:r>
              <a:rPr lang="en-US" dirty="0"/>
              <a:t>The Last Word</a:t>
            </a:r>
          </a:p>
        </p:txBody>
      </p:sp>
      <p:sp>
        <p:nvSpPr>
          <p:cNvPr id="3" name="Content Placeholder 2">
            <a:extLst>
              <a:ext uri="{FF2B5EF4-FFF2-40B4-BE49-F238E27FC236}">
                <a16:creationId xmlns:a16="http://schemas.microsoft.com/office/drawing/2014/main" id="{1ED56603-402E-4385-BBDE-6F935BCB385C}"/>
              </a:ext>
            </a:extLst>
          </p:cNvPr>
          <p:cNvSpPr>
            <a:spLocks noGrp="1"/>
          </p:cNvSpPr>
          <p:nvPr>
            <p:ph idx="1"/>
          </p:nvPr>
        </p:nvSpPr>
        <p:spPr/>
        <p:txBody>
          <a:bodyPr/>
          <a:lstStyle/>
          <a:p>
            <a:r>
              <a:rPr lang="en-US" dirty="0"/>
              <a:t>During this time, Congress wanted the power to be able to overrule US Supreme Court decisions they did not agree with;</a:t>
            </a:r>
          </a:p>
          <a:p>
            <a:endParaRPr lang="en-US" dirty="0"/>
          </a:p>
          <a:p>
            <a:r>
              <a:rPr lang="en-US" dirty="0"/>
              <a:t>Who should have the last word on what the Constitution means?</a:t>
            </a:r>
          </a:p>
          <a:p>
            <a:endParaRPr lang="en-US" dirty="0"/>
          </a:p>
          <a:p>
            <a:r>
              <a:rPr lang="en-US" dirty="0"/>
              <a:t>If these changes had passed, what impact would this have on our system of checks and balances?</a:t>
            </a:r>
          </a:p>
          <a:p>
            <a:endParaRPr lang="en-US" dirty="0"/>
          </a:p>
        </p:txBody>
      </p:sp>
    </p:spTree>
    <p:extLst>
      <p:ext uri="{BB962C8B-B14F-4D97-AF65-F5344CB8AC3E}">
        <p14:creationId xmlns:p14="http://schemas.microsoft.com/office/powerpoint/2010/main" val="1076902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FBC3-B655-4108-8740-140513A04D6B}"/>
              </a:ext>
            </a:extLst>
          </p:cNvPr>
          <p:cNvSpPr>
            <a:spLocks noGrp="1"/>
          </p:cNvSpPr>
          <p:nvPr>
            <p:ph type="title"/>
          </p:nvPr>
        </p:nvSpPr>
        <p:spPr>
          <a:xfrm>
            <a:off x="0" y="4001813"/>
            <a:ext cx="8610600" cy="2852737"/>
          </a:xfrm>
        </p:spPr>
        <p:txBody>
          <a:bodyPr/>
          <a:lstStyle/>
          <a:p>
            <a:r>
              <a:rPr lang="en-US" dirty="0"/>
              <a:t>Check it out </a:t>
            </a:r>
          </a:p>
        </p:txBody>
      </p:sp>
      <p:sp>
        <p:nvSpPr>
          <p:cNvPr id="4" name="Rectangle 3">
            <a:extLst>
              <a:ext uri="{FF2B5EF4-FFF2-40B4-BE49-F238E27FC236}">
                <a16:creationId xmlns:a16="http://schemas.microsoft.com/office/drawing/2014/main" id="{3C04AD1A-DD99-4258-ACE6-B955D724B58F}"/>
              </a:ext>
            </a:extLst>
          </p:cNvPr>
          <p:cNvSpPr/>
          <p:nvPr/>
        </p:nvSpPr>
        <p:spPr>
          <a:xfrm>
            <a:off x="0" y="3450"/>
            <a:ext cx="8610600" cy="3847207"/>
          </a:xfrm>
          <a:prstGeom prst="rect">
            <a:avLst/>
          </a:prstGeom>
        </p:spPr>
        <p:txBody>
          <a:bodyPr wrap="square">
            <a:spAutoFit/>
          </a:bodyPr>
          <a:lstStyle/>
          <a:p>
            <a:pPr lvl="0" defTabSz="457200">
              <a:defRPr/>
            </a:pPr>
            <a:r>
              <a:rPr lang="en-US" sz="2800" dirty="0">
                <a:solidFill>
                  <a:schemeClr val="bg1"/>
                </a:solidFill>
                <a:latin typeface="Arial" panose="020B0604020202020204" pitchFamily="34" charset="0"/>
                <a:cs typeface="Arial" panose="020B0604020202020204" pitchFamily="34"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in the next place oblige it to control itself.” </a:t>
            </a:r>
          </a:p>
          <a:p>
            <a:pPr lvl="0" defTabSz="457200">
              <a:defRPr/>
            </a:pPr>
            <a:r>
              <a:rPr lang="en-US" sz="2000" dirty="0">
                <a:solidFill>
                  <a:schemeClr val="bg1"/>
                </a:solidFill>
                <a:latin typeface="Arial" panose="020B0604020202020204" pitchFamily="34" charset="0"/>
                <a:cs typeface="Arial" panose="020B0604020202020204" pitchFamily="34" charset="0"/>
              </a:rPr>
              <a:t>― James Madison, Federalist Paper 51</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954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8241-6864-45E8-B27E-57EC4C868028}"/>
              </a:ext>
            </a:extLst>
          </p:cNvPr>
          <p:cNvSpPr>
            <a:spLocks noGrp="1"/>
          </p:cNvSpPr>
          <p:nvPr>
            <p:ph type="title"/>
          </p:nvPr>
        </p:nvSpPr>
        <p:spPr/>
        <p:txBody>
          <a:bodyPr/>
          <a:lstStyle/>
          <a:p>
            <a:r>
              <a:rPr lang="en-US" dirty="0"/>
              <a:t>Distinguishing differences</a:t>
            </a:r>
          </a:p>
        </p:txBody>
      </p:sp>
      <p:pic>
        <p:nvPicPr>
          <p:cNvPr id="2050" name="Picture 2" descr="http://media4.picsearch.com/is?r4fBR-uM09_7s61lANwnEKYAH5Z1pdcMlk-t9a-h3yg&amp;height=34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729513" y="1869947"/>
            <a:ext cx="2996037" cy="39445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0" y="1905774"/>
            <a:ext cx="5425782" cy="3908762"/>
          </a:xfrm>
          <a:prstGeom prst="rect">
            <a:avLst/>
          </a:prstGeom>
          <a:noFill/>
        </p:spPr>
        <p:txBody>
          <a:bodyPr wrap="square" rtlCol="0">
            <a:spAutoFit/>
          </a:bodyPr>
          <a:lstStyle/>
          <a:p>
            <a:pPr algn="ctr"/>
            <a:r>
              <a:rPr lang="en-US" sz="2800" b="1" dirty="0">
                <a:solidFill>
                  <a:schemeClr val="bg1"/>
                </a:solidFill>
                <a:latin typeface="Trebuchet MS" panose="020B0603020202020204" pitchFamily="34" charset="0"/>
              </a:rPr>
              <a:t>Alexander Hamilton</a:t>
            </a:r>
          </a:p>
          <a:p>
            <a:pPr algn="ctr"/>
            <a:r>
              <a:rPr lang="en-US" sz="2800" b="1" dirty="0">
                <a:solidFill>
                  <a:schemeClr val="bg1"/>
                </a:solidFill>
                <a:latin typeface="Trebuchet MS" panose="020B0603020202020204" pitchFamily="34" charset="0"/>
              </a:rPr>
              <a:t>- Federalist 78</a:t>
            </a:r>
            <a:r>
              <a:rPr lang="en-US" sz="2800" b="1" i="1" dirty="0">
                <a:solidFill>
                  <a:schemeClr val="bg1"/>
                </a:solidFill>
                <a:latin typeface="Trebuchet MS" panose="020B0603020202020204" pitchFamily="34" charset="0"/>
              </a:rPr>
              <a:t> -</a:t>
            </a:r>
          </a:p>
          <a:p>
            <a:pPr algn="ctr"/>
            <a:endParaRPr lang="en-US" sz="2400" dirty="0">
              <a:solidFill>
                <a:schemeClr val="bg1"/>
              </a:solidFill>
              <a:latin typeface="Trebuchet MS" panose="020B0603020202020204" pitchFamily="34" charset="0"/>
            </a:endParaRPr>
          </a:p>
          <a:p>
            <a:pPr algn="ctr"/>
            <a:r>
              <a:rPr lang="en-US" sz="2400" dirty="0">
                <a:solidFill>
                  <a:schemeClr val="bg1"/>
                </a:solidFill>
                <a:latin typeface="Trebuchet MS" panose="020B0603020202020204" pitchFamily="34" charset="0"/>
              </a:rPr>
              <a:t>“...there is no liberty if the power of judging be not separated from the legislative and executive powers.”</a:t>
            </a:r>
          </a:p>
          <a:p>
            <a:pPr algn="ctr"/>
            <a:endParaRPr lang="en-US" sz="2400" dirty="0">
              <a:solidFill>
                <a:schemeClr val="bg1"/>
              </a:solidFill>
              <a:latin typeface="Trebuchet MS" panose="020B0603020202020204" pitchFamily="34" charset="0"/>
            </a:endParaRPr>
          </a:p>
          <a:p>
            <a:pPr algn="ctr"/>
            <a:r>
              <a:rPr lang="en-US" sz="2400" dirty="0">
                <a:solidFill>
                  <a:schemeClr val="bg1"/>
                </a:solidFill>
                <a:latin typeface="Trebuchet MS" panose="020B0603020202020204" pitchFamily="34" charset="0"/>
              </a:rPr>
              <a:t>“…the courts were designed to be an intermediate body between the people and the legislature.”</a:t>
            </a:r>
          </a:p>
        </p:txBody>
      </p:sp>
    </p:spTree>
    <p:extLst>
      <p:ext uri="{BB962C8B-B14F-4D97-AF65-F5344CB8AC3E}">
        <p14:creationId xmlns:p14="http://schemas.microsoft.com/office/powerpoint/2010/main" val="600326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B7206-4909-4A72-86A9-5FE1FFF96689}"/>
              </a:ext>
            </a:extLst>
          </p:cNvPr>
          <p:cNvSpPr>
            <a:spLocks noGrp="1"/>
          </p:cNvSpPr>
          <p:nvPr>
            <p:ph type="title"/>
          </p:nvPr>
        </p:nvSpPr>
        <p:spPr/>
        <p:txBody>
          <a:bodyPr/>
          <a:lstStyle/>
          <a:p>
            <a:r>
              <a:rPr lang="en-US" dirty="0"/>
              <a:t>Icebreaker Handout</a:t>
            </a:r>
          </a:p>
        </p:txBody>
      </p:sp>
      <p:sp>
        <p:nvSpPr>
          <p:cNvPr id="3" name="Content Placeholder 2">
            <a:extLst>
              <a:ext uri="{FF2B5EF4-FFF2-40B4-BE49-F238E27FC236}">
                <a16:creationId xmlns:a16="http://schemas.microsoft.com/office/drawing/2014/main" id="{C89C2304-953E-496B-9D24-09380F9768A3}"/>
              </a:ext>
            </a:extLst>
          </p:cNvPr>
          <p:cNvSpPr>
            <a:spLocks noGrp="1"/>
          </p:cNvSpPr>
          <p:nvPr>
            <p:ph idx="1"/>
          </p:nvPr>
        </p:nvSpPr>
        <p:spPr/>
        <p:txBody>
          <a:bodyPr/>
          <a:lstStyle/>
          <a:p>
            <a:r>
              <a:rPr lang="en-US" dirty="0"/>
              <a:t>Distribute icebreaker handout as participants arrive.</a:t>
            </a:r>
          </a:p>
          <a:p>
            <a:endParaRPr lang="en-US" dirty="0"/>
          </a:p>
          <a:p>
            <a:r>
              <a:rPr lang="en-US" dirty="0"/>
              <a:t>Participants should review and complete prior to beginning of presentation.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1668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CA8F-41AD-420A-81F2-1AA87E3D7CE1}"/>
              </a:ext>
            </a:extLst>
          </p:cNvPr>
          <p:cNvSpPr>
            <a:spLocks noGrp="1"/>
          </p:cNvSpPr>
          <p:nvPr>
            <p:ph type="title"/>
          </p:nvPr>
        </p:nvSpPr>
        <p:spPr>
          <a:xfrm>
            <a:off x="2299063" y="1"/>
            <a:ext cx="6316792" cy="1690688"/>
          </a:xfrm>
        </p:spPr>
        <p:txBody>
          <a:bodyPr>
            <a:noAutofit/>
          </a:bodyPr>
          <a:lstStyle/>
          <a:p>
            <a:r>
              <a:rPr lang="en-US" sz="2800" dirty="0"/>
              <a:t>How are the powers of the legislative   and executive Branches Checked by the Judicial Branch?</a:t>
            </a:r>
          </a:p>
        </p:txBody>
      </p:sp>
      <p:sp>
        <p:nvSpPr>
          <p:cNvPr id="16" name="Content Placeholder 2">
            <a:extLst>
              <a:ext uri="{FF2B5EF4-FFF2-40B4-BE49-F238E27FC236}">
                <a16:creationId xmlns:a16="http://schemas.microsoft.com/office/drawing/2014/main" id="{BFFCF115-9D37-4DB4-BF6C-655174B2265C}"/>
              </a:ext>
            </a:extLst>
          </p:cNvPr>
          <p:cNvSpPr txBox="1">
            <a:spLocks/>
          </p:cNvSpPr>
          <p:nvPr/>
        </p:nvSpPr>
        <p:spPr>
          <a:xfrm>
            <a:off x="5591642" y="1911889"/>
            <a:ext cx="3292580" cy="4678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p:txBody>
      </p:sp>
      <p:sp>
        <p:nvSpPr>
          <p:cNvPr id="17" name="Content Placeholder 2">
            <a:extLst>
              <a:ext uri="{FF2B5EF4-FFF2-40B4-BE49-F238E27FC236}">
                <a16:creationId xmlns:a16="http://schemas.microsoft.com/office/drawing/2014/main" id="{77D4A01E-6C5A-498A-BB9C-DE73C3C1F22B}"/>
              </a:ext>
            </a:extLst>
          </p:cNvPr>
          <p:cNvSpPr txBox="1">
            <a:spLocks/>
          </p:cNvSpPr>
          <p:nvPr/>
        </p:nvSpPr>
        <p:spPr>
          <a:xfrm>
            <a:off x="2468880" y="1911888"/>
            <a:ext cx="8618220" cy="4678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u="sng" dirty="0"/>
              <a:t>Judicial Branch </a:t>
            </a:r>
          </a:p>
          <a:p>
            <a:r>
              <a:rPr lang="en-US" dirty="0"/>
              <a:t>Can declare acts of Congress or Executive acts unconstitutional</a:t>
            </a:r>
          </a:p>
          <a:p>
            <a:r>
              <a:rPr lang="en-US" dirty="0"/>
              <a:t>Compensation of federal judges cannot be diminished  </a:t>
            </a:r>
          </a:p>
          <a:p>
            <a:r>
              <a:rPr lang="en-US" dirty="0"/>
              <a:t>Federal judges serve for life </a:t>
            </a:r>
          </a:p>
          <a:p>
            <a:r>
              <a:rPr lang="en-US" dirty="0"/>
              <a:t>Chief Justice presides over Presidential impeachment trials</a:t>
            </a:r>
          </a:p>
        </p:txBody>
      </p:sp>
      <p:pic>
        <p:nvPicPr>
          <p:cNvPr id="7" name="Picture 2">
            <a:extLst>
              <a:ext uri="{FF2B5EF4-FFF2-40B4-BE49-F238E27FC236}">
                <a16:creationId xmlns:a16="http://schemas.microsoft.com/office/drawing/2014/main" id="{49708D45-0CBC-4FEC-9644-4F333BBC8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5854" y="0"/>
            <a:ext cx="3576145" cy="169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01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CC4744-FC50-49F0-92F9-3BD562B9A90D}"/>
              </a:ext>
            </a:extLst>
          </p:cNvPr>
          <p:cNvPicPr>
            <a:picLocks noChangeAspect="1"/>
          </p:cNvPicPr>
          <p:nvPr/>
        </p:nvPicPr>
        <p:blipFill>
          <a:blip r:embed="rId3"/>
          <a:stretch>
            <a:fillRect/>
          </a:stretch>
        </p:blipFill>
        <p:spPr>
          <a:xfrm>
            <a:off x="8586549" y="1825625"/>
            <a:ext cx="3302723" cy="4351338"/>
          </a:xfrm>
          <a:prstGeom prst="rect">
            <a:avLst/>
          </a:prstGeom>
        </p:spPr>
      </p:pic>
      <p:sp>
        <p:nvSpPr>
          <p:cNvPr id="2" name="Title 1">
            <a:extLst>
              <a:ext uri="{FF2B5EF4-FFF2-40B4-BE49-F238E27FC236}">
                <a16:creationId xmlns:a16="http://schemas.microsoft.com/office/drawing/2014/main" id="{E9104A97-7C66-4D31-8E1E-266018EF32EE}"/>
              </a:ext>
            </a:extLst>
          </p:cNvPr>
          <p:cNvSpPr>
            <a:spLocks noGrp="1"/>
          </p:cNvSpPr>
          <p:nvPr>
            <p:ph type="title"/>
          </p:nvPr>
        </p:nvSpPr>
        <p:spPr/>
        <p:txBody>
          <a:bodyPr/>
          <a:lstStyle/>
          <a:p>
            <a:r>
              <a:rPr lang="en-US" dirty="0"/>
              <a:t>United States v. Nixon (1974)</a:t>
            </a:r>
            <a:br>
              <a:rPr lang="en-US" dirty="0"/>
            </a:br>
            <a:r>
              <a:rPr lang="en-US" dirty="0"/>
              <a:t>unanimous decision 8-0</a:t>
            </a:r>
          </a:p>
        </p:txBody>
      </p:sp>
      <p:sp>
        <p:nvSpPr>
          <p:cNvPr id="3" name="Content Placeholder 2">
            <a:extLst>
              <a:ext uri="{FF2B5EF4-FFF2-40B4-BE49-F238E27FC236}">
                <a16:creationId xmlns:a16="http://schemas.microsoft.com/office/drawing/2014/main" id="{F53025B3-42D4-4B7F-9E2B-C794F34CA5F3}"/>
              </a:ext>
            </a:extLst>
          </p:cNvPr>
          <p:cNvSpPr>
            <a:spLocks noGrp="1"/>
          </p:cNvSpPr>
          <p:nvPr>
            <p:ph idx="1"/>
          </p:nvPr>
        </p:nvSpPr>
        <p:spPr>
          <a:xfrm>
            <a:off x="2371010" y="1825624"/>
            <a:ext cx="6102430" cy="5032376"/>
          </a:xfrm>
        </p:spPr>
        <p:txBody>
          <a:bodyPr>
            <a:normAutofit fontScale="92500" lnSpcReduction="20000"/>
          </a:bodyPr>
          <a:lstStyle/>
          <a:p>
            <a:r>
              <a:rPr lang="en-US" dirty="0"/>
              <a:t>The president is not entitled to automatic immunity from the legal process </a:t>
            </a:r>
          </a:p>
          <a:p>
            <a:endParaRPr lang="en-US" dirty="0"/>
          </a:p>
          <a:p>
            <a:r>
              <a:rPr lang="en-US" dirty="0"/>
              <a:t>“These are the considerations justifying a presumptive privilege for Presidential communications. The privilege is fundamental to the operation of Government, and inextricably rooted in the separation of powers under the Constitution…But this presumptive privilege must be considered in light of our historic commitment to the rule of law.” </a:t>
            </a:r>
          </a:p>
          <a:p>
            <a:pPr marL="0" indent="0">
              <a:buNone/>
            </a:pPr>
            <a:r>
              <a:rPr lang="en-US" sz="2200" dirty="0"/>
              <a:t>   418 US 683 (1974)</a:t>
            </a:r>
          </a:p>
          <a:p>
            <a:pPr marL="0" indent="0">
              <a:buNone/>
            </a:pPr>
            <a:endParaRPr lang="en-US" dirty="0"/>
          </a:p>
        </p:txBody>
      </p:sp>
      <p:sp>
        <p:nvSpPr>
          <p:cNvPr id="4" name="Speech Bubble: Rectangle 3">
            <a:extLst>
              <a:ext uri="{FF2B5EF4-FFF2-40B4-BE49-F238E27FC236}">
                <a16:creationId xmlns:a16="http://schemas.microsoft.com/office/drawing/2014/main" id="{A49C6B40-207E-4C41-9F75-8EB14E95A0DE}"/>
              </a:ext>
            </a:extLst>
          </p:cNvPr>
          <p:cNvSpPr/>
          <p:nvPr/>
        </p:nvSpPr>
        <p:spPr>
          <a:xfrm>
            <a:off x="3605452" y="2177307"/>
            <a:ext cx="6607834" cy="2053087"/>
          </a:xfrm>
          <a:prstGeom prst="wedgeRectCallout">
            <a:avLst>
              <a:gd name="adj1" fmla="val -11939"/>
              <a:gd name="adj2" fmla="val 118788"/>
            </a:avLst>
          </a:prstGeom>
          <a:solidFill>
            <a:srgbClr val="0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rebuchet MS" panose="020B0603020202020204" pitchFamily="34" charset="0"/>
              </a:rPr>
              <a:t>What is the “rule of law”? </a:t>
            </a:r>
          </a:p>
        </p:txBody>
      </p:sp>
      <p:sp>
        <p:nvSpPr>
          <p:cNvPr id="6" name="Rectangle 5">
            <a:extLst>
              <a:ext uri="{FF2B5EF4-FFF2-40B4-BE49-F238E27FC236}">
                <a16:creationId xmlns:a16="http://schemas.microsoft.com/office/drawing/2014/main" id="{832AECA5-D969-4BEA-8045-2B176E93785F}"/>
              </a:ext>
            </a:extLst>
          </p:cNvPr>
          <p:cNvSpPr/>
          <p:nvPr/>
        </p:nvSpPr>
        <p:spPr>
          <a:xfrm>
            <a:off x="8580120" y="6225222"/>
            <a:ext cx="3439881" cy="461665"/>
          </a:xfrm>
          <a:prstGeom prst="rect">
            <a:avLst/>
          </a:prstGeom>
        </p:spPr>
        <p:txBody>
          <a:bodyPr wrap="square">
            <a:spAutoFit/>
          </a:bodyPr>
          <a:lstStyle/>
          <a:p>
            <a:r>
              <a:rPr lang="en-US" sz="1200" dirty="0"/>
              <a:t>http://content.time.com/time/covers/0,16641,19740722,00.html</a:t>
            </a:r>
          </a:p>
        </p:txBody>
      </p:sp>
    </p:spTree>
    <p:extLst>
      <p:ext uri="{BB962C8B-B14F-4D97-AF65-F5344CB8AC3E}">
        <p14:creationId xmlns:p14="http://schemas.microsoft.com/office/powerpoint/2010/main" val="37889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CA8F-41AD-420A-81F2-1AA87E3D7CE1}"/>
              </a:ext>
            </a:extLst>
          </p:cNvPr>
          <p:cNvSpPr>
            <a:spLocks noGrp="1"/>
          </p:cNvSpPr>
          <p:nvPr>
            <p:ph type="title"/>
          </p:nvPr>
        </p:nvSpPr>
        <p:spPr>
          <a:xfrm>
            <a:off x="2299063" y="1"/>
            <a:ext cx="6316792" cy="1690688"/>
          </a:xfrm>
        </p:spPr>
        <p:txBody>
          <a:bodyPr>
            <a:normAutofit fontScale="90000"/>
          </a:bodyPr>
          <a:lstStyle/>
          <a:p>
            <a:r>
              <a:rPr lang="en-US" dirty="0"/>
              <a:t>How is the power of the Judicial Branch Checked?</a:t>
            </a:r>
          </a:p>
        </p:txBody>
      </p:sp>
      <p:sp>
        <p:nvSpPr>
          <p:cNvPr id="16" name="Content Placeholder 2">
            <a:extLst>
              <a:ext uri="{FF2B5EF4-FFF2-40B4-BE49-F238E27FC236}">
                <a16:creationId xmlns:a16="http://schemas.microsoft.com/office/drawing/2014/main" id="{BFFCF115-9D37-4DB4-BF6C-655174B2265C}"/>
              </a:ext>
            </a:extLst>
          </p:cNvPr>
          <p:cNvSpPr txBox="1">
            <a:spLocks/>
          </p:cNvSpPr>
          <p:nvPr/>
        </p:nvSpPr>
        <p:spPr>
          <a:xfrm>
            <a:off x="7703820" y="1911888"/>
            <a:ext cx="4449915" cy="5075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50" b="1" u="sng" dirty="0"/>
              <a:t>Legislative Branch</a:t>
            </a:r>
          </a:p>
          <a:p>
            <a:r>
              <a:rPr lang="en-US" sz="2000" dirty="0"/>
              <a:t>Determines jurisdiction of some courts </a:t>
            </a:r>
          </a:p>
          <a:p>
            <a:r>
              <a:rPr lang="en-US" sz="2000" dirty="0"/>
              <a:t>Can alter the size of the Court </a:t>
            </a:r>
          </a:p>
          <a:p>
            <a:r>
              <a:rPr lang="en-US" sz="2000" dirty="0"/>
              <a:t>Initiate constitutional amendments in response to court decisions </a:t>
            </a:r>
          </a:p>
          <a:p>
            <a:r>
              <a:rPr lang="en-US" sz="2000" dirty="0"/>
              <a:t>Senate confirms/rejects federal judicial appointments to check power of Presidential appointments  </a:t>
            </a:r>
          </a:p>
          <a:p>
            <a:r>
              <a:rPr lang="en-US" sz="2000" dirty="0"/>
              <a:t>Impeach and remove judges (only for treason, high crimes etc.) not for disagreement with decision of court </a:t>
            </a:r>
          </a:p>
          <a:p>
            <a:r>
              <a:rPr lang="en-US" sz="2000" dirty="0"/>
              <a:t>Establish inferior courts </a:t>
            </a:r>
          </a:p>
        </p:txBody>
      </p:sp>
      <p:sp>
        <p:nvSpPr>
          <p:cNvPr id="17" name="Content Placeholder 2">
            <a:extLst>
              <a:ext uri="{FF2B5EF4-FFF2-40B4-BE49-F238E27FC236}">
                <a16:creationId xmlns:a16="http://schemas.microsoft.com/office/drawing/2014/main" id="{77D4A01E-6C5A-498A-BB9C-DE73C3C1F22B}"/>
              </a:ext>
            </a:extLst>
          </p:cNvPr>
          <p:cNvSpPr txBox="1">
            <a:spLocks/>
          </p:cNvSpPr>
          <p:nvPr/>
        </p:nvSpPr>
        <p:spPr>
          <a:xfrm>
            <a:off x="2495511" y="1911888"/>
            <a:ext cx="5013999" cy="4591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u="sng" dirty="0"/>
              <a:t>Executive Branch </a:t>
            </a:r>
          </a:p>
          <a:p>
            <a:r>
              <a:rPr lang="en-US" dirty="0"/>
              <a:t>Appointment of federal judges</a:t>
            </a:r>
          </a:p>
          <a:p>
            <a:r>
              <a:rPr lang="en-US" dirty="0"/>
              <a:t>Pardon power</a:t>
            </a:r>
          </a:p>
          <a:p>
            <a:r>
              <a:rPr lang="en-US" dirty="0"/>
              <a:t>Executive enforcement  </a:t>
            </a:r>
          </a:p>
        </p:txBody>
      </p:sp>
      <p:pic>
        <p:nvPicPr>
          <p:cNvPr id="6" name="Picture 4">
            <a:extLst>
              <a:ext uri="{FF2B5EF4-FFF2-40B4-BE49-F238E27FC236}">
                <a16:creationId xmlns:a16="http://schemas.microsoft.com/office/drawing/2014/main" id="{5C27EDAB-4308-460D-8AC6-99F77879EA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03"/>
          <a:stretch/>
        </p:blipFill>
        <p:spPr bwMode="auto">
          <a:xfrm>
            <a:off x="8615854" y="-33123"/>
            <a:ext cx="3576146" cy="175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66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Judicial Branch </a:t>
            </a:r>
          </a:p>
        </p:txBody>
      </p:sp>
      <p:sp>
        <p:nvSpPr>
          <p:cNvPr id="7" name="Content Placeholder 6"/>
          <p:cNvSpPr>
            <a:spLocks noGrp="1"/>
          </p:cNvSpPr>
          <p:nvPr>
            <p:ph idx="1"/>
          </p:nvPr>
        </p:nvSpPr>
        <p:spPr>
          <a:xfrm>
            <a:off x="2409979" y="2298701"/>
            <a:ext cx="9782019" cy="3017520"/>
          </a:xfrm>
        </p:spPr>
        <p:txBody>
          <a:bodyPr>
            <a:normAutofit/>
          </a:bodyPr>
          <a:lstStyle/>
          <a:p>
            <a:pPr marL="0" indent="0" algn="ctr">
              <a:buNone/>
            </a:pPr>
            <a:r>
              <a:rPr lang="en-US" sz="3200" b="1" dirty="0"/>
              <a:t>The Judicial Branch was not designed to be a political or representative branch.  </a:t>
            </a:r>
          </a:p>
          <a:p>
            <a:pPr algn="ctr"/>
            <a:endParaRPr lang="en-US" sz="27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101" y="3779326"/>
            <a:ext cx="4288387" cy="273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9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DF94E3-4FA1-4BB8-A3CB-53A5583049C8}"/>
              </a:ext>
            </a:extLst>
          </p:cNvPr>
          <p:cNvGrpSpPr/>
          <p:nvPr/>
        </p:nvGrpSpPr>
        <p:grpSpPr>
          <a:xfrm>
            <a:off x="2233263" y="1466601"/>
            <a:ext cx="9377148" cy="5391399"/>
            <a:chOff x="1395176" y="850071"/>
            <a:chExt cx="9377148" cy="5391399"/>
          </a:xfrm>
        </p:grpSpPr>
        <p:pic>
          <p:nvPicPr>
            <p:cNvPr id="28" name="Picture 27"/>
            <p:cNvPicPr>
              <a:picLocks noChangeAspect="1"/>
            </p:cNvPicPr>
            <p:nvPr/>
          </p:nvPicPr>
          <p:blipFill rotWithShape="1">
            <a:blip r:embed="rId3"/>
            <a:srcRect r="-267" b="13858"/>
            <a:stretch/>
          </p:blipFill>
          <p:spPr>
            <a:xfrm>
              <a:off x="4351023" y="850071"/>
              <a:ext cx="3610373" cy="5243978"/>
            </a:xfrm>
            <a:prstGeom prst="rect">
              <a:avLst/>
            </a:prstGeom>
          </p:spPr>
        </p:pic>
        <p:pic>
          <p:nvPicPr>
            <p:cNvPr id="29" name="Picture 28"/>
            <p:cNvPicPr>
              <a:picLocks noChangeAspect="1"/>
            </p:cNvPicPr>
            <p:nvPr/>
          </p:nvPicPr>
          <p:blipFill rotWithShape="1">
            <a:blip r:embed="rId3"/>
            <a:srcRect t="80153" r="77841" b="13858"/>
            <a:stretch/>
          </p:blipFill>
          <p:spPr>
            <a:xfrm>
              <a:off x="3591940" y="5740948"/>
              <a:ext cx="797899" cy="364564"/>
            </a:xfrm>
            <a:prstGeom prst="rect">
              <a:avLst/>
            </a:prstGeom>
          </p:spPr>
        </p:pic>
        <p:pic>
          <p:nvPicPr>
            <p:cNvPr id="30" name="Picture 29"/>
            <p:cNvPicPr>
              <a:picLocks noChangeAspect="1"/>
            </p:cNvPicPr>
            <p:nvPr/>
          </p:nvPicPr>
          <p:blipFill rotWithShape="1">
            <a:blip r:embed="rId3"/>
            <a:srcRect t="80153" r="77841" b="13858"/>
            <a:stretch/>
          </p:blipFill>
          <p:spPr>
            <a:xfrm>
              <a:off x="1395176" y="5735881"/>
              <a:ext cx="797899" cy="364564"/>
            </a:xfrm>
            <a:prstGeom prst="rect">
              <a:avLst/>
            </a:prstGeom>
          </p:spPr>
        </p:pic>
        <p:pic>
          <p:nvPicPr>
            <p:cNvPr id="31" name="Picture 30"/>
            <p:cNvPicPr>
              <a:picLocks noChangeAspect="1"/>
            </p:cNvPicPr>
            <p:nvPr/>
          </p:nvPicPr>
          <p:blipFill rotWithShape="1">
            <a:blip r:embed="rId3"/>
            <a:srcRect t="80153" r="77841" b="13858"/>
            <a:stretch/>
          </p:blipFill>
          <p:spPr>
            <a:xfrm>
              <a:off x="2064438" y="5738099"/>
              <a:ext cx="797899" cy="364564"/>
            </a:xfrm>
            <a:prstGeom prst="rect">
              <a:avLst/>
            </a:prstGeom>
          </p:spPr>
        </p:pic>
        <p:pic>
          <p:nvPicPr>
            <p:cNvPr id="32" name="Picture 31"/>
            <p:cNvPicPr>
              <a:picLocks noChangeAspect="1"/>
            </p:cNvPicPr>
            <p:nvPr/>
          </p:nvPicPr>
          <p:blipFill rotWithShape="1">
            <a:blip r:embed="rId3"/>
            <a:srcRect t="80153" r="77841" b="13858"/>
            <a:stretch/>
          </p:blipFill>
          <p:spPr>
            <a:xfrm>
              <a:off x="2798841" y="5733717"/>
              <a:ext cx="797899" cy="364564"/>
            </a:xfrm>
            <a:prstGeom prst="rect">
              <a:avLst/>
            </a:prstGeom>
          </p:spPr>
        </p:pic>
        <p:pic>
          <p:nvPicPr>
            <p:cNvPr id="33" name="Picture 32"/>
            <p:cNvPicPr>
              <a:picLocks noChangeAspect="1"/>
            </p:cNvPicPr>
            <p:nvPr/>
          </p:nvPicPr>
          <p:blipFill rotWithShape="1">
            <a:blip r:embed="rId3"/>
            <a:srcRect l="93597" t="79288" r="-267" b="13858"/>
            <a:stretch/>
          </p:blipFill>
          <p:spPr>
            <a:xfrm>
              <a:off x="7918456" y="5690434"/>
              <a:ext cx="236499" cy="410849"/>
            </a:xfrm>
            <a:prstGeom prst="rect">
              <a:avLst/>
            </a:prstGeom>
          </p:spPr>
        </p:pic>
        <p:pic>
          <p:nvPicPr>
            <p:cNvPr id="34" name="Picture 33"/>
            <p:cNvPicPr>
              <a:picLocks noChangeAspect="1"/>
            </p:cNvPicPr>
            <p:nvPr/>
          </p:nvPicPr>
          <p:blipFill rotWithShape="1">
            <a:blip r:embed="rId3"/>
            <a:srcRect l="93597" t="79288" r="-267" b="13858"/>
            <a:stretch/>
          </p:blipFill>
          <p:spPr>
            <a:xfrm>
              <a:off x="8138232" y="5687912"/>
              <a:ext cx="236499" cy="410849"/>
            </a:xfrm>
            <a:prstGeom prst="rect">
              <a:avLst/>
            </a:prstGeom>
          </p:spPr>
        </p:pic>
        <p:pic>
          <p:nvPicPr>
            <p:cNvPr id="35" name="Picture 34"/>
            <p:cNvPicPr>
              <a:picLocks noChangeAspect="1"/>
            </p:cNvPicPr>
            <p:nvPr/>
          </p:nvPicPr>
          <p:blipFill rotWithShape="1">
            <a:blip r:embed="rId3"/>
            <a:srcRect l="93597" t="79288" r="-267" b="13858"/>
            <a:stretch/>
          </p:blipFill>
          <p:spPr>
            <a:xfrm>
              <a:off x="8352162" y="5690434"/>
              <a:ext cx="236499" cy="410849"/>
            </a:xfrm>
            <a:prstGeom prst="rect">
              <a:avLst/>
            </a:prstGeom>
          </p:spPr>
        </p:pic>
        <p:pic>
          <p:nvPicPr>
            <p:cNvPr id="36" name="Picture 35"/>
            <p:cNvPicPr>
              <a:picLocks noChangeAspect="1"/>
            </p:cNvPicPr>
            <p:nvPr/>
          </p:nvPicPr>
          <p:blipFill rotWithShape="1">
            <a:blip r:embed="rId3"/>
            <a:srcRect l="93597" t="79288" r="-267" b="13858"/>
            <a:stretch/>
          </p:blipFill>
          <p:spPr>
            <a:xfrm>
              <a:off x="8575177" y="5692955"/>
              <a:ext cx="335106" cy="410849"/>
            </a:xfrm>
            <a:prstGeom prst="rect">
              <a:avLst/>
            </a:prstGeom>
          </p:spPr>
        </p:pic>
        <p:pic>
          <p:nvPicPr>
            <p:cNvPr id="37" name="Picture 36"/>
            <p:cNvPicPr>
              <a:picLocks noChangeAspect="1"/>
            </p:cNvPicPr>
            <p:nvPr/>
          </p:nvPicPr>
          <p:blipFill rotWithShape="1">
            <a:blip r:embed="rId3"/>
            <a:srcRect l="93597" t="79288" r="-267" b="13858"/>
            <a:stretch/>
          </p:blipFill>
          <p:spPr>
            <a:xfrm>
              <a:off x="8805193" y="5690434"/>
              <a:ext cx="236499" cy="410849"/>
            </a:xfrm>
            <a:prstGeom prst="rect">
              <a:avLst/>
            </a:prstGeom>
          </p:spPr>
        </p:pic>
        <p:pic>
          <p:nvPicPr>
            <p:cNvPr id="38" name="Picture 37"/>
            <p:cNvPicPr>
              <a:picLocks noChangeAspect="1"/>
            </p:cNvPicPr>
            <p:nvPr/>
          </p:nvPicPr>
          <p:blipFill rotWithShape="1">
            <a:blip r:embed="rId3"/>
            <a:srcRect l="93597" t="79288" r="-267" b="13858"/>
            <a:stretch/>
          </p:blipFill>
          <p:spPr>
            <a:xfrm>
              <a:off x="9019123" y="5692955"/>
              <a:ext cx="236499" cy="410849"/>
            </a:xfrm>
            <a:prstGeom prst="rect">
              <a:avLst/>
            </a:prstGeom>
          </p:spPr>
        </p:pic>
        <p:pic>
          <p:nvPicPr>
            <p:cNvPr id="39" name="Picture 38"/>
            <p:cNvPicPr>
              <a:picLocks noChangeAspect="1"/>
            </p:cNvPicPr>
            <p:nvPr/>
          </p:nvPicPr>
          <p:blipFill rotWithShape="1">
            <a:blip r:embed="rId3"/>
            <a:srcRect l="93597" t="79288" r="-267" b="13858"/>
            <a:stretch/>
          </p:blipFill>
          <p:spPr>
            <a:xfrm>
              <a:off x="9241503" y="5692807"/>
              <a:ext cx="236499" cy="410849"/>
            </a:xfrm>
            <a:prstGeom prst="rect">
              <a:avLst/>
            </a:prstGeom>
          </p:spPr>
        </p:pic>
        <p:pic>
          <p:nvPicPr>
            <p:cNvPr id="40" name="Picture 39"/>
            <p:cNvPicPr>
              <a:picLocks noChangeAspect="1"/>
            </p:cNvPicPr>
            <p:nvPr/>
          </p:nvPicPr>
          <p:blipFill rotWithShape="1">
            <a:blip r:embed="rId3"/>
            <a:srcRect l="93597" t="79288" r="-267" b="13858"/>
            <a:stretch/>
          </p:blipFill>
          <p:spPr>
            <a:xfrm>
              <a:off x="9461279" y="5690285"/>
              <a:ext cx="236499" cy="410849"/>
            </a:xfrm>
            <a:prstGeom prst="rect">
              <a:avLst/>
            </a:prstGeom>
          </p:spPr>
        </p:pic>
        <p:pic>
          <p:nvPicPr>
            <p:cNvPr id="41" name="Picture 40"/>
            <p:cNvPicPr>
              <a:picLocks noChangeAspect="1"/>
            </p:cNvPicPr>
            <p:nvPr/>
          </p:nvPicPr>
          <p:blipFill rotWithShape="1">
            <a:blip r:embed="rId3"/>
            <a:srcRect l="93597" t="79288" r="-267" b="13858"/>
            <a:stretch/>
          </p:blipFill>
          <p:spPr>
            <a:xfrm>
              <a:off x="9675209" y="5692807"/>
              <a:ext cx="236499" cy="410849"/>
            </a:xfrm>
            <a:prstGeom prst="rect">
              <a:avLst/>
            </a:prstGeom>
          </p:spPr>
        </p:pic>
        <p:pic>
          <p:nvPicPr>
            <p:cNvPr id="42" name="Picture 41"/>
            <p:cNvPicPr>
              <a:picLocks noChangeAspect="1"/>
            </p:cNvPicPr>
            <p:nvPr/>
          </p:nvPicPr>
          <p:blipFill rotWithShape="1">
            <a:blip r:embed="rId3"/>
            <a:srcRect l="93597" t="79288" r="-267" b="13858"/>
            <a:stretch/>
          </p:blipFill>
          <p:spPr>
            <a:xfrm>
              <a:off x="9892410" y="5692803"/>
              <a:ext cx="236499" cy="410849"/>
            </a:xfrm>
            <a:prstGeom prst="rect">
              <a:avLst/>
            </a:prstGeom>
          </p:spPr>
        </p:pic>
        <p:pic>
          <p:nvPicPr>
            <p:cNvPr id="43" name="Picture 42"/>
            <p:cNvPicPr>
              <a:picLocks noChangeAspect="1"/>
            </p:cNvPicPr>
            <p:nvPr/>
          </p:nvPicPr>
          <p:blipFill rotWithShape="1">
            <a:blip r:embed="rId3"/>
            <a:srcRect l="93597" t="79288" r="-267" b="13858"/>
            <a:stretch/>
          </p:blipFill>
          <p:spPr>
            <a:xfrm>
              <a:off x="10112186" y="5690281"/>
              <a:ext cx="236499" cy="410849"/>
            </a:xfrm>
            <a:prstGeom prst="rect">
              <a:avLst/>
            </a:prstGeom>
          </p:spPr>
        </p:pic>
        <p:pic>
          <p:nvPicPr>
            <p:cNvPr id="44" name="Picture 43"/>
            <p:cNvPicPr>
              <a:picLocks noChangeAspect="1"/>
            </p:cNvPicPr>
            <p:nvPr/>
          </p:nvPicPr>
          <p:blipFill rotWithShape="1">
            <a:blip r:embed="rId3"/>
            <a:srcRect l="93597" t="79288" r="-267" b="13858"/>
            <a:stretch/>
          </p:blipFill>
          <p:spPr>
            <a:xfrm>
              <a:off x="10342741" y="5692803"/>
              <a:ext cx="236499" cy="410849"/>
            </a:xfrm>
            <a:prstGeom prst="rect">
              <a:avLst/>
            </a:prstGeom>
          </p:spPr>
        </p:pic>
        <p:pic>
          <p:nvPicPr>
            <p:cNvPr id="45" name="Picture 44"/>
            <p:cNvPicPr>
              <a:picLocks noChangeAspect="1"/>
            </p:cNvPicPr>
            <p:nvPr/>
          </p:nvPicPr>
          <p:blipFill rotWithShape="1">
            <a:blip r:embed="rId3"/>
            <a:srcRect l="93597" t="79288" r="-267" b="13858"/>
            <a:stretch/>
          </p:blipFill>
          <p:spPr>
            <a:xfrm>
              <a:off x="10535825" y="5692803"/>
              <a:ext cx="236499" cy="410849"/>
            </a:xfrm>
            <a:prstGeom prst="rect">
              <a:avLst/>
            </a:prstGeom>
          </p:spPr>
        </p:pic>
        <p:pic>
          <p:nvPicPr>
            <p:cNvPr id="49" name="Picture 2" descr="Image result for silhouette businessman walking"/>
            <p:cNvPicPr>
              <a:picLocks noChangeAspect="1" noChangeArrowheads="1"/>
            </p:cNvPicPr>
            <p:nvPr/>
          </p:nvPicPr>
          <p:blipFill rotWithShape="1">
            <a:blip r:embed="rId4">
              <a:duotone>
                <a:srgbClr val="DF5327">
                  <a:shade val="45000"/>
                  <a:satMod val="135000"/>
                </a:srgbClr>
                <a:prstClr val="white"/>
              </a:duotone>
              <a:extLst>
                <a:ext uri="{BEBA8EAE-BF5A-486C-A8C5-ECC9F3942E4B}">
                  <a14:imgProps xmlns:a14="http://schemas.microsoft.com/office/drawing/2010/main">
                    <a14:imgLayer r:embed="rId5">
                      <a14:imgEffect>
                        <a14:backgroundRemoval t="0" b="89936" l="2920" r="30474"/>
                      </a14:imgEffect>
                    </a14:imgLayer>
                  </a14:imgProps>
                </a:ext>
                <a:ext uri="{28A0092B-C50C-407E-A947-70E740481C1C}">
                  <a14:useLocalDpi xmlns:a14="http://schemas.microsoft.com/office/drawing/2010/main" val="0"/>
                </a:ext>
              </a:extLst>
            </a:blip>
            <a:srcRect r="66058"/>
            <a:stretch/>
          </p:blipFill>
          <p:spPr bwMode="auto">
            <a:xfrm>
              <a:off x="4395053" y="4727545"/>
              <a:ext cx="449825" cy="151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911" b="100000" l="6832" r="90994"/>
                    </a14:imgEffect>
                  </a14:imgLayer>
                </a14:imgProps>
              </a:ext>
            </a:extLst>
          </a:blip>
          <a:srcRect l="9497" t="9999" r="9460"/>
          <a:stretch/>
        </p:blipFill>
        <p:spPr>
          <a:xfrm>
            <a:off x="4348122" y="4751550"/>
            <a:ext cx="3728345" cy="2018795"/>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7609900" y="5214648"/>
            <a:ext cx="372497" cy="1189126"/>
          </a:xfrm>
          <a:prstGeom prst="rect">
            <a:avLst/>
          </a:prstGeom>
        </p:spPr>
      </p:pic>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16418" r="89925"/>
                    </a14:imgEffect>
                  </a14:imgLayer>
                </a14:imgProps>
              </a:ext>
            </a:extLst>
          </a:blip>
          <a:srcRect l="31688" r="30442"/>
          <a:stretch/>
        </p:blipFill>
        <p:spPr>
          <a:xfrm>
            <a:off x="6498937" y="5238156"/>
            <a:ext cx="636509" cy="1179064"/>
          </a:xfrm>
          <a:prstGeom prst="rect">
            <a:avLst/>
          </a:prstGeom>
        </p:spPr>
      </p:pic>
      <p:pic>
        <p:nvPicPr>
          <p:cNvPr id="21" name="Picture 20"/>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911" b="100000" l="6832" r="90994"/>
                    </a14:imgEffect>
                  </a14:imgLayer>
                </a14:imgProps>
              </a:ext>
            </a:extLst>
          </a:blip>
          <a:srcRect l="9497" t="9999" r="9460"/>
          <a:stretch/>
        </p:blipFill>
        <p:spPr>
          <a:xfrm>
            <a:off x="1911410" y="4742125"/>
            <a:ext cx="3258063" cy="2018795"/>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3">
                    <a14:imgEffect>
                      <a14:backgroundRemoval t="2564" b="96011" l="33533" r="63074"/>
                    </a14:imgEffect>
                  </a14:imgLayer>
                </a14:imgProps>
              </a:ext>
            </a:extLst>
          </a:blip>
          <a:srcRect l="34734" t="3163" r="35696"/>
          <a:stretch/>
        </p:blipFill>
        <p:spPr>
          <a:xfrm flipH="1">
            <a:off x="6979515" y="5302344"/>
            <a:ext cx="648300" cy="1139775"/>
          </a:xfrm>
          <a:prstGeom prst="rect">
            <a:avLst/>
          </a:prstGeom>
        </p:spPr>
      </p:pic>
      <p:sp>
        <p:nvSpPr>
          <p:cNvPr id="27" name="Flowchart: Process 26"/>
          <p:cNvSpPr/>
          <p:nvPr/>
        </p:nvSpPr>
        <p:spPr>
          <a:xfrm>
            <a:off x="9426748" y="1405967"/>
            <a:ext cx="2581852" cy="2916495"/>
          </a:xfrm>
          <a:prstGeom prst="flowChartProcess">
            <a:avLst/>
          </a:prstGeom>
          <a:blipFill>
            <a:blip r:embed="rId14"/>
            <a:tile tx="0" ty="0" sx="100000" sy="100000" flip="none" algn="tl"/>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May be influenced by:</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Public Opinion or Pressures</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Political Parties</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Lobbyists </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Constituents</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Special interest groups</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Personal opinion </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Other</a:t>
            </a:r>
          </a:p>
          <a:p>
            <a:pPr marL="342900" indent="-342900">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911" b="100000" l="6832" r="90994"/>
                    </a14:imgEffect>
                  </a14:imgLayer>
                </a14:imgProps>
              </a:ext>
            </a:extLst>
          </a:blip>
          <a:srcRect l="9497" t="9999" r="9460"/>
          <a:stretch/>
        </p:blipFill>
        <p:spPr>
          <a:xfrm>
            <a:off x="8143974" y="4594549"/>
            <a:ext cx="3728345" cy="2018795"/>
          </a:xfrm>
          <a:prstGeom prst="rect">
            <a:avLst/>
          </a:prstGeom>
        </p:spPr>
      </p:pic>
      <p:pic>
        <p:nvPicPr>
          <p:cNvPr id="26" name="Picture 25" descr="Screen Clipping"/>
          <p:cNvPicPr>
            <a:picLocks noChangeAspect="1"/>
          </p:cNvPicPr>
          <p:nvPr/>
        </p:nvPicPr>
        <p:blipFill>
          <a:blip r:embed="rId15">
            <a:extLst>
              <a:ext uri="{BEBA8EAE-BF5A-486C-A8C5-ECC9F3942E4B}">
                <a14:imgProps xmlns:a14="http://schemas.microsoft.com/office/drawing/2010/main">
                  <a14:imgLayer r:embed="rId16">
                    <a14:imgEffect>
                      <a14:backgroundRemoval t="0" b="97464" l="538" r="100000"/>
                    </a14:imgEffect>
                  </a14:imgLayer>
                </a14:imgProps>
              </a:ext>
              <a:ext uri="{28A0092B-C50C-407E-A947-70E740481C1C}">
                <a14:useLocalDpi xmlns:a14="http://schemas.microsoft.com/office/drawing/2010/main" val="0"/>
              </a:ext>
            </a:extLst>
          </a:blip>
          <a:stretch>
            <a:fillRect/>
          </a:stretch>
        </p:blipFill>
        <p:spPr>
          <a:xfrm>
            <a:off x="9111332" y="5219114"/>
            <a:ext cx="847405" cy="1259803"/>
          </a:xfrm>
          <a:prstGeom prst="rect">
            <a:avLst/>
          </a:prstGeom>
        </p:spPr>
      </p:pic>
      <p:pic>
        <p:nvPicPr>
          <p:cNvPr id="25" name="Picture 24" descr="Screen Clipping"/>
          <p:cNvPicPr>
            <a:picLocks noChangeAspect="1"/>
          </p:cNvPicPr>
          <p:nvPr/>
        </p:nvPicPr>
        <p:blipFill>
          <a:blip r:embed="rId17">
            <a:extLst>
              <a:ext uri="{BEBA8EAE-BF5A-486C-A8C5-ECC9F3942E4B}">
                <a14:imgProps xmlns:a14="http://schemas.microsoft.com/office/drawing/2010/main">
                  <a14:imgLayer r:embed="rId18">
                    <a14:imgEffect>
                      <a14:backgroundRemoval t="0" b="99113" l="0" r="100000"/>
                    </a14:imgEffect>
                  </a14:imgLayer>
                </a14:imgProps>
              </a:ext>
              <a:ext uri="{28A0092B-C50C-407E-A947-70E740481C1C}">
                <a14:useLocalDpi xmlns:a14="http://schemas.microsoft.com/office/drawing/2010/main" val="0"/>
              </a:ext>
            </a:extLst>
          </a:blip>
          <a:stretch>
            <a:fillRect/>
          </a:stretch>
        </p:blipFill>
        <p:spPr>
          <a:xfrm>
            <a:off x="10899529" y="5611184"/>
            <a:ext cx="683330" cy="946378"/>
          </a:xfrm>
          <a:prstGeom prst="rect">
            <a:avLst/>
          </a:prstGeom>
        </p:spPr>
      </p:pic>
      <p:pic>
        <p:nvPicPr>
          <p:cNvPr id="7" name="Picture 6" descr="Screen Clipping"/>
          <p:cNvPicPr>
            <a:picLocks noChangeAspect="1"/>
          </p:cNvPicPr>
          <p:nvPr/>
        </p:nvPicPr>
        <p:blipFill>
          <a:blip r:embed="rId17">
            <a:extLst>
              <a:ext uri="{BEBA8EAE-BF5A-486C-A8C5-ECC9F3942E4B}">
                <a14:imgProps xmlns:a14="http://schemas.microsoft.com/office/drawing/2010/main">
                  <a14:imgLayer r:embed="rId18">
                    <a14:imgEffect>
                      <a14:backgroundRemoval t="0" b="99113" l="0" r="100000"/>
                    </a14:imgEffect>
                  </a14:imgLayer>
                </a14:imgProps>
              </a:ext>
              <a:ext uri="{28A0092B-C50C-407E-A947-70E740481C1C}">
                <a14:useLocalDpi xmlns:a14="http://schemas.microsoft.com/office/drawing/2010/main" val="0"/>
              </a:ext>
            </a:extLst>
          </a:blip>
          <a:stretch>
            <a:fillRect/>
          </a:stretch>
        </p:blipFill>
        <p:spPr>
          <a:xfrm flipH="1">
            <a:off x="3423270" y="5666966"/>
            <a:ext cx="684614" cy="946378"/>
          </a:xfrm>
          <a:prstGeom prst="rect">
            <a:avLst/>
          </a:prstGeom>
        </p:spPr>
      </p:pic>
      <p:pic>
        <p:nvPicPr>
          <p:cNvPr id="6" name="Picture 5" descr="Screen Clipping"/>
          <p:cNvPicPr>
            <a:picLocks noChangeAspect="1"/>
          </p:cNvPicPr>
          <p:nvPr/>
        </p:nvPicPr>
        <p:blipFill>
          <a:blip r:embed="rId15">
            <a:extLst>
              <a:ext uri="{BEBA8EAE-BF5A-486C-A8C5-ECC9F3942E4B}">
                <a14:imgProps xmlns:a14="http://schemas.microsoft.com/office/drawing/2010/main">
                  <a14:imgLayer r:embed="rId16">
                    <a14:imgEffect>
                      <a14:backgroundRemoval t="0" b="97464" l="538" r="100000"/>
                    </a14:imgEffect>
                  </a14:imgLayer>
                </a14:imgProps>
              </a:ext>
              <a:ext uri="{28A0092B-C50C-407E-A947-70E740481C1C}">
                <a14:useLocalDpi xmlns:a14="http://schemas.microsoft.com/office/drawing/2010/main" val="0"/>
              </a:ext>
            </a:extLst>
          </a:blip>
          <a:stretch>
            <a:fillRect/>
          </a:stretch>
        </p:blipFill>
        <p:spPr>
          <a:xfrm flipH="1">
            <a:off x="2412435" y="5553153"/>
            <a:ext cx="780004" cy="1157426"/>
          </a:xfrm>
          <a:prstGeom prst="rect">
            <a:avLst/>
          </a:prstGeom>
        </p:spPr>
      </p:pic>
      <p:pic>
        <p:nvPicPr>
          <p:cNvPr id="50" name="Picture 4" descr="Image result for silhouette businessman walking"/>
          <p:cNvPicPr>
            <a:picLocks noChangeAspect="1" noChangeArrowheads="1"/>
          </p:cNvPicPr>
          <p:nvPr/>
        </p:nvPicPr>
        <p:blipFill rotWithShape="1">
          <a:blip r:embed="rId19">
            <a:duotone>
              <a:srgbClr val="418AB3">
                <a:shade val="45000"/>
                <a:satMod val="135000"/>
              </a:srgbClr>
              <a:prstClr val="white"/>
            </a:duotone>
            <a:extLst>
              <a:ext uri="{BEBA8EAE-BF5A-486C-A8C5-ECC9F3942E4B}">
                <a14:imgProps xmlns:a14="http://schemas.microsoft.com/office/drawing/2010/main">
                  <a14:imgLayer r:embed="rId5">
                    <a14:imgEffect>
                      <a14:backgroundRemoval t="0" b="100000" l="55657" r="100000"/>
                    </a14:imgEffect>
                  </a14:imgLayer>
                </a14:imgProps>
              </a:ext>
              <a:ext uri="{28A0092B-C50C-407E-A947-70E740481C1C}">
                <a14:useLocalDpi xmlns:a14="http://schemas.microsoft.com/office/drawing/2010/main" val="0"/>
              </a:ext>
            </a:extLst>
          </a:blip>
          <a:srcRect l="55839"/>
          <a:stretch/>
        </p:blipFill>
        <p:spPr bwMode="auto">
          <a:xfrm>
            <a:off x="5601802" y="5395157"/>
            <a:ext cx="490828"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silhouette businessman walking"/>
          <p:cNvPicPr>
            <a:picLocks noChangeAspect="1" noChangeArrowheads="1"/>
          </p:cNvPicPr>
          <p:nvPr/>
        </p:nvPicPr>
        <p:blipFill rotWithShape="1">
          <a:blip r:embed="rId4">
            <a:duotone>
              <a:srgbClr val="418AB3">
                <a:shade val="45000"/>
                <a:satMod val="135000"/>
              </a:srgbClr>
              <a:prstClr val="white"/>
            </a:duotone>
            <a:extLst>
              <a:ext uri="{BEBA8EAE-BF5A-486C-A8C5-ECC9F3942E4B}">
                <a14:imgProps xmlns:a14="http://schemas.microsoft.com/office/drawing/2010/main">
                  <a14:imgLayer r:embed="rId5">
                    <a14:imgEffect>
                      <a14:backgroundRemoval t="0" b="89936" l="2920" r="30474"/>
                    </a14:imgEffect>
                  </a14:imgLayer>
                </a14:imgProps>
              </a:ext>
              <a:ext uri="{28A0092B-C50C-407E-A947-70E740481C1C}">
                <a14:useLocalDpi xmlns:a14="http://schemas.microsoft.com/office/drawing/2010/main" val="0"/>
              </a:ext>
            </a:extLst>
          </a:blip>
          <a:srcRect r="66058"/>
          <a:stretch/>
        </p:blipFill>
        <p:spPr bwMode="auto">
          <a:xfrm flipH="1">
            <a:off x="10221042" y="5326039"/>
            <a:ext cx="481076" cy="15139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silhouette businessman walking"/>
          <p:cNvPicPr>
            <a:picLocks noChangeAspect="1" noChangeArrowheads="1"/>
          </p:cNvPicPr>
          <p:nvPr/>
        </p:nvPicPr>
        <p:blipFill rotWithShape="1">
          <a:blip r:embed="rId19">
            <a:duotone>
              <a:srgbClr val="DF5327">
                <a:shade val="45000"/>
                <a:satMod val="135000"/>
              </a:srgbClr>
              <a:prstClr val="white"/>
            </a:duotone>
            <a:extLst>
              <a:ext uri="{BEBA8EAE-BF5A-486C-A8C5-ECC9F3942E4B}">
                <a14:imgProps xmlns:a14="http://schemas.microsoft.com/office/drawing/2010/main">
                  <a14:imgLayer r:embed="rId5">
                    <a14:imgEffect>
                      <a14:backgroundRemoval t="0" b="100000" l="55657" r="100000"/>
                    </a14:imgEffect>
                  </a14:imgLayer>
                </a14:imgProps>
              </a:ext>
              <a:ext uri="{28A0092B-C50C-407E-A947-70E740481C1C}">
                <a14:useLocalDpi xmlns:a14="http://schemas.microsoft.com/office/drawing/2010/main" val="0"/>
              </a:ext>
            </a:extLst>
          </a:blip>
          <a:srcRect l="55839"/>
          <a:stretch/>
        </p:blipFill>
        <p:spPr bwMode="auto">
          <a:xfrm>
            <a:off x="8527412" y="5519747"/>
            <a:ext cx="504962" cy="946378"/>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2233263" y="157834"/>
            <a:ext cx="9639056" cy="1323439"/>
          </a:xfrm>
          <a:prstGeom prst="rect">
            <a:avLst/>
          </a:prstGeom>
          <a:noFill/>
        </p:spPr>
        <p:txBody>
          <a:bodyPr wrap="square" rtlCol="0">
            <a:spAutoFit/>
          </a:bodyPr>
          <a:lstStyle/>
          <a:p>
            <a:pPr algn="ctr"/>
            <a:r>
              <a:rPr lang="en-US" sz="4000" dirty="0">
                <a:solidFill>
                  <a:schemeClr val="bg1"/>
                </a:solidFill>
                <a:latin typeface="Copperplate Gothic Bold" panose="020E0705020206020404" pitchFamily="34" charset="0"/>
              </a:rPr>
              <a:t>The Legislative and Executive Branches </a:t>
            </a:r>
          </a:p>
        </p:txBody>
      </p:sp>
    </p:spTree>
    <p:extLst>
      <p:ext uri="{BB962C8B-B14F-4D97-AF65-F5344CB8AC3E}">
        <p14:creationId xmlns:p14="http://schemas.microsoft.com/office/powerpoint/2010/main" val="21009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par>
                                <p:cTn id="42" presetID="22" presetClass="entr" presetSubtype="4"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down)">
                                      <p:cBhvr>
                                        <p:cTn id="44" dur="500"/>
                                        <p:tgtEl>
                                          <p:spTgt spid="52"/>
                                        </p:tgtEl>
                                      </p:cBhvr>
                                    </p:animEffect>
                                  </p:childTnLst>
                                </p:cTn>
                              </p:par>
                              <p:par>
                                <p:cTn id="45" presetID="22" presetClass="entr" presetSubtype="4"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down)">
                                      <p:cBhvr>
                                        <p:cTn id="47" dur="500"/>
                                        <p:tgtEl>
                                          <p:spTgt spid="51"/>
                                        </p:tgtEl>
                                      </p:cBhvr>
                                    </p:animEffect>
                                  </p:childTnLst>
                                </p:cTn>
                              </p:par>
                              <p:par>
                                <p:cTn id="48" presetID="22" presetClass="entr" presetSubtype="4"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down)">
                                      <p:cBhvr>
                                        <p:cTn id="5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The Judicial Branch</a:t>
            </a:r>
          </a:p>
        </p:txBody>
      </p:sp>
      <p:pic>
        <p:nvPicPr>
          <p:cNvPr id="4" name="Content Placeholder 3"/>
          <p:cNvPicPr>
            <a:picLocks noGrp="1" noChangeAspect="1"/>
          </p:cNvPicPr>
          <p:nvPr>
            <p:ph idx="1"/>
          </p:nvPr>
        </p:nvPicPr>
        <p:blipFill>
          <a:blip r:embed="rId3"/>
          <a:stretch>
            <a:fillRect/>
          </a:stretch>
        </p:blipFill>
        <p:spPr>
          <a:xfrm>
            <a:off x="4869968" y="2515291"/>
            <a:ext cx="4629150" cy="2436019"/>
          </a:xfrm>
          <a:prstGeom prst="rect">
            <a:avLst/>
          </a:prstGeom>
        </p:spPr>
      </p:pic>
      <p:pic>
        <p:nvPicPr>
          <p:cNvPr id="9" name="Picture 8" descr="Screen Clipping"/>
          <p:cNvPicPr>
            <a:picLocks noChangeAspect="1"/>
          </p:cNvPicPr>
          <p:nvPr/>
        </p:nvPicPr>
        <p:blipFill>
          <a:blip r:embed="rId4"/>
          <a:stretch>
            <a:fillRect/>
          </a:stretch>
        </p:blipFill>
        <p:spPr>
          <a:xfrm rot="794139">
            <a:off x="9350289" y="2874047"/>
            <a:ext cx="1842074" cy="2942253"/>
          </a:xfrm>
          <a:prstGeom prst="rect">
            <a:avLst/>
          </a:prstGeom>
        </p:spPr>
      </p:pic>
      <p:pic>
        <p:nvPicPr>
          <p:cNvPr id="8" name="Picture 7"/>
          <p:cNvPicPr>
            <a:picLocks noChangeAspect="1"/>
          </p:cNvPicPr>
          <p:nvPr/>
        </p:nvPicPr>
        <p:blipFill>
          <a:blip r:embed="rId5"/>
          <a:stretch>
            <a:fillRect/>
          </a:stretch>
        </p:blipFill>
        <p:spPr>
          <a:xfrm rot="807669">
            <a:off x="8863717" y="3809793"/>
            <a:ext cx="1662134" cy="2012486"/>
          </a:xfrm>
          <a:prstGeom prst="rect">
            <a:avLst/>
          </a:prstGeom>
        </p:spPr>
      </p:pic>
      <p:pic>
        <p:nvPicPr>
          <p:cNvPr id="7" name="Picture 6" descr="Screen Clipping"/>
          <p:cNvPicPr>
            <a:picLocks noChangeAspect="1"/>
          </p:cNvPicPr>
          <p:nvPr/>
        </p:nvPicPr>
        <p:blipFill>
          <a:blip r:embed="rId6"/>
          <a:stretch>
            <a:fillRect/>
          </a:stretch>
        </p:blipFill>
        <p:spPr>
          <a:xfrm rot="20832890">
            <a:off x="2994458" y="2856847"/>
            <a:ext cx="1715507" cy="2840929"/>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2965" b="93531" l="0" r="94048"/>
                    </a14:imgEffect>
                  </a14:imgLayer>
                </a14:imgProps>
              </a:ext>
            </a:extLst>
          </a:blip>
          <a:stretch>
            <a:fillRect/>
          </a:stretch>
        </p:blipFill>
        <p:spPr>
          <a:xfrm>
            <a:off x="3775074" y="3953849"/>
            <a:ext cx="1842341" cy="2034251"/>
          </a:xfrm>
          <a:prstGeom prst="rect">
            <a:avLst/>
          </a:prstGeom>
        </p:spPr>
      </p:pic>
      <p:sp>
        <p:nvSpPr>
          <p:cNvPr id="10" name="Title 1"/>
          <p:cNvSpPr txBox="1">
            <a:spLocks/>
          </p:cNvSpPr>
          <p:nvPr/>
        </p:nvSpPr>
        <p:spPr>
          <a:xfrm>
            <a:off x="4873752" y="4951309"/>
            <a:ext cx="4625366" cy="1036791"/>
          </a:xfrm>
          <a:prstGeom prst="rect">
            <a:avLst/>
          </a:prstGeom>
          <a:solidFill>
            <a:schemeClr val="bg1"/>
          </a:solidFill>
          <a:ln w="31750" cap="sq">
            <a:solidFill>
              <a:schemeClr val="tx1">
                <a:lumMod val="75000"/>
                <a:lumOff val="25000"/>
              </a:schemeClr>
            </a:solid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b="1" dirty="0">
                <a:latin typeface="Cambria" panose="02040503050406030204" pitchFamily="18" charset="0"/>
              </a:rPr>
              <a:t>Fair and impartial courts should not be influenced by public opinion, political pressures, or special interests. Decisions should be based on the law. </a:t>
            </a:r>
          </a:p>
        </p:txBody>
      </p:sp>
    </p:spTree>
    <p:extLst>
      <p:ext uri="{BB962C8B-B14F-4D97-AF65-F5344CB8AC3E}">
        <p14:creationId xmlns:p14="http://schemas.microsoft.com/office/powerpoint/2010/main" val="28271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6" dur="2000" fill="hold"/>
                                        <p:tgtEl>
                                          <p:spTgt spid="7"/>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2500"/>
                            </p:stCondLst>
                            <p:childTnLst>
                              <p:par>
                                <p:cTn id="12" presetID="37" presetClass="path" presetSubtype="0" accel="50000" decel="50000" fill="hold" nodeType="afterEffect">
                                  <p:stCondLst>
                                    <p:cond delay="0"/>
                                  </p:stCondLst>
                                  <p:childTnLst>
                                    <p:animMotion origin="layout" path="M 2.08333E-7 -0.00371 L -0.07083 0.03889 C -0.08555 0.04861 -0.10768 0.05393 -0.13099 0.05393 C -0.15729 0.05393 -0.17852 0.04861 -0.19323 0.03889 L -0.26393 -0.00371 " pathEditMode="relative" rAng="0" ptsTypes="AAAAA">
                                      <p:cBhvr>
                                        <p:cTn id="13" dur="2000" fill="hold"/>
                                        <p:tgtEl>
                                          <p:spTgt spid="8"/>
                                        </p:tgtEl>
                                        <p:attrNameLst>
                                          <p:attrName>ppt_x</p:attrName>
                                          <p:attrName>ppt_y</p:attrName>
                                        </p:attrNameLst>
                                      </p:cBhvr>
                                      <p:rCtr x="-13203" y="2870"/>
                                    </p:animMotion>
                                  </p:childTnLst>
                                </p:cTn>
                              </p:par>
                            </p:childTnLst>
                          </p:cTn>
                        </p:par>
                        <p:par>
                          <p:cTn id="14" fill="hold">
                            <p:stCondLst>
                              <p:cond delay="4500"/>
                            </p:stCondLst>
                            <p:childTnLst>
                              <p:par>
                                <p:cTn id="15" presetID="10" presetClass="exit" presetSubtype="0" fill="hold" nodeType="after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p:stCondLst>
                              <p:cond delay="5000"/>
                            </p:stCondLst>
                            <p:childTnLst>
                              <p:par>
                                <p:cTn id="19" presetID="37" presetClass="path" presetSubtype="0" accel="50000" decel="50000" fill="hold" nodeType="afterEffect">
                                  <p:stCondLst>
                                    <p:cond delay="0"/>
                                  </p:stCondLst>
                                  <p:childTnLst>
                                    <p:animMotion origin="layout" path="M 0 0 L 0.067 0.04 C 0.081 0.049 0.102 0.054 0.124 0.054 C 0.149 0.054 0.169 0.049 0.183 0.04 L 0.25 0 E" pathEditMode="relative" ptsTypes="">
                                      <p:cBhvr>
                                        <p:cTn id="20" dur="2000" fill="hold"/>
                                        <p:tgtEl>
                                          <p:spTgt spid="6"/>
                                        </p:tgtEl>
                                        <p:attrNameLst>
                                          <p:attrName>ppt_x</p:attrName>
                                          <p:attrName>ppt_y</p:attrName>
                                        </p:attrNameLst>
                                      </p:cBhvr>
                                    </p:animMotion>
                                  </p:childTnLst>
                                </p:cTn>
                              </p:par>
                            </p:childTnLst>
                          </p:cTn>
                        </p:par>
                        <p:par>
                          <p:cTn id="21" fill="hold">
                            <p:stCondLst>
                              <p:cond delay="7000"/>
                            </p:stCondLst>
                            <p:childTnLst>
                              <p:par>
                                <p:cTn id="22" presetID="10" presetClass="exit" presetSubtype="0" fill="hold" nodeType="after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37" presetClass="path" presetSubtype="0" accel="50000" decel="50000" fill="hold" nodeType="withEffect">
                                  <p:stCondLst>
                                    <p:cond delay="0"/>
                                  </p:stCondLst>
                                  <p:childTnLst>
                                    <p:animMotion origin="layout" path="M -6.25E-7 -1.85185E-6 L -0.08307 0.04005 C -0.10026 0.04908 -0.12617 0.05394 -0.15351 0.05394 C -0.18437 0.05394 -0.20924 0.04908 -0.22643 0.04005 L -0.30937 -1.85185E-6 " pathEditMode="relative" rAng="0" ptsTypes="AAAAA">
                                      <p:cBhvr>
                                        <p:cTn id="26" dur="2000" fill="hold"/>
                                        <p:tgtEl>
                                          <p:spTgt spid="9"/>
                                        </p:tgtEl>
                                        <p:attrNameLst>
                                          <p:attrName>ppt_x</p:attrName>
                                          <p:attrName>ppt_y</p:attrName>
                                        </p:attrNameLst>
                                      </p:cBhvr>
                                      <p:rCtr x="-15469" y="2685"/>
                                    </p:animMotion>
                                  </p:childTnLst>
                                </p:cTn>
                              </p:par>
                            </p:childTnLst>
                          </p:cTn>
                        </p:par>
                        <p:par>
                          <p:cTn id="27" fill="hold">
                            <p:stCondLst>
                              <p:cond delay="9000"/>
                            </p:stCondLst>
                            <p:childTnLst>
                              <p:par>
                                <p:cTn id="28" presetID="10" presetClass="exit" presetSubtype="0" fill="hold" nodeType="after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9500"/>
                            </p:stCondLst>
                            <p:childTnLst>
                              <p:par>
                                <p:cTn id="32" presetID="6"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noAutofit/>
          </a:bodyPr>
          <a:lstStyle/>
          <a:p>
            <a:pPr algn="ctr"/>
            <a:r>
              <a:rPr lang="en-US" altLang="en-US" sz="6600" b="1" dirty="0">
                <a:cs typeface="Arial" panose="020B0604020202020204" pitchFamily="34" charset="0"/>
              </a:rPr>
              <a:t>What would happen if…? </a:t>
            </a:r>
          </a:p>
        </p:txBody>
      </p:sp>
      <p:sp>
        <p:nvSpPr>
          <p:cNvPr id="199683" name="Text Placeholder 2"/>
          <p:cNvSpPr txBox="1">
            <a:spLocks/>
          </p:cNvSpPr>
          <p:nvPr/>
        </p:nvSpPr>
        <p:spPr bwMode="auto">
          <a:xfrm>
            <a:off x="0" y="1217205"/>
            <a:ext cx="822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lstStyle>
            <a:lvl1pPr>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a:lnSpc>
                <a:spcPct val="120000"/>
              </a:lnSpc>
              <a:spcBef>
                <a:spcPts val="1000"/>
              </a:spcBef>
              <a:buClr>
                <a:schemeClr val="accent1"/>
              </a:buClr>
              <a:buNone/>
            </a:pPr>
            <a:r>
              <a:rPr lang="en-US" altLang="en-US" sz="2400" b="1" dirty="0">
                <a:solidFill>
                  <a:schemeClr val="bg1"/>
                </a:solidFill>
                <a:latin typeface="Trebuchet MS" panose="020B0603020202020204" pitchFamily="34" charset="0"/>
                <a:cs typeface="Arial" panose="020B0604020202020204" pitchFamily="34" charset="0"/>
              </a:rPr>
              <a:t>Judges often have to make difficult decisions in accordance with the Constitution that may not be popular.   What would happen if judges decided cases based solely on what the public, special interest groups, or politicians wanted?</a:t>
            </a:r>
          </a:p>
        </p:txBody>
      </p:sp>
    </p:spTree>
    <p:extLst>
      <p:ext uri="{BB962C8B-B14F-4D97-AF65-F5344CB8AC3E}">
        <p14:creationId xmlns:p14="http://schemas.microsoft.com/office/powerpoint/2010/main" val="1252551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normAutofit/>
          </a:bodyPr>
          <a:lstStyle/>
          <a:p>
            <a:r>
              <a:rPr lang="en-US" altLang="en-US" sz="4000" b="1" dirty="0">
                <a:cs typeface="Arial" panose="020B0604020202020204" pitchFamily="34" charset="0"/>
              </a:rPr>
              <a:t>Brown v. Board of Education </a:t>
            </a:r>
            <a:r>
              <a:rPr lang="en-US" altLang="en-US" sz="3200" b="1" dirty="0">
                <a:cs typeface="Arial" panose="020B0604020202020204" pitchFamily="34" charset="0"/>
              </a:rPr>
              <a:t>(1954)</a:t>
            </a:r>
            <a:endParaRPr lang="en-US" altLang="en-US" sz="4000" b="1" dirty="0">
              <a:cs typeface="Arial" panose="020B0604020202020204" pitchFamily="34" charset="0"/>
            </a:endParaRPr>
          </a:p>
        </p:txBody>
      </p:sp>
      <p:pic>
        <p:nvPicPr>
          <p:cNvPr id="148483" name="Picture 2" descr="https://static01.nyt.com/images/2006/12/10/weekinreview/10liptak.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374" y="1863141"/>
            <a:ext cx="38094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489375" y="4391028"/>
            <a:ext cx="934683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b="1" dirty="0">
                <a:solidFill>
                  <a:schemeClr val="bg1"/>
                </a:solidFill>
                <a:latin typeface="Trebuchet MS" panose="020B0603020202020204" pitchFamily="34" charset="0"/>
                <a:cs typeface="Arial" panose="020B0604020202020204" pitchFamily="34" charset="0"/>
              </a:rPr>
              <a:t>From the unanimous opinion:</a:t>
            </a:r>
          </a:p>
          <a:p>
            <a:pPr>
              <a:spcBef>
                <a:spcPct val="0"/>
              </a:spcBef>
              <a:buFontTx/>
              <a:buNone/>
            </a:pPr>
            <a:endParaRPr lang="en-US" altLang="en-US" dirty="0">
              <a:solidFill>
                <a:schemeClr val="bg1"/>
              </a:solidFill>
              <a:latin typeface="Trebuchet MS" panose="020B0603020202020204" pitchFamily="34" charset="0"/>
              <a:cs typeface="Arial" panose="020B0604020202020204" pitchFamily="34" charset="0"/>
            </a:endParaRPr>
          </a:p>
          <a:p>
            <a:pPr>
              <a:spcBef>
                <a:spcPct val="0"/>
              </a:spcBef>
              <a:buFontTx/>
              <a:buNone/>
            </a:pPr>
            <a:r>
              <a:rPr lang="en-US" altLang="en-US" dirty="0">
                <a:solidFill>
                  <a:schemeClr val="bg1"/>
                </a:solidFill>
                <a:latin typeface="Trebuchet MS" panose="020B0603020202020204" pitchFamily="34" charset="0"/>
                <a:cs typeface="Arial" panose="020B0604020202020204" pitchFamily="34" charset="0"/>
              </a:rPr>
              <a:t>We conclude that in the field of public education the doctrine of "separate but equal" has no place. Separate educational facilities are inherently unequal. Therefore, we hold that the plaintiffs and other similarly situated . . . are . . . deprived of the equal protection of the laws guaranteed by the Fourteenth Amendment.</a:t>
            </a:r>
          </a:p>
        </p:txBody>
      </p:sp>
      <p:sp>
        <p:nvSpPr>
          <p:cNvPr id="148485" name="Rectangle 4"/>
          <p:cNvSpPr>
            <a:spLocks noChangeArrowheads="1"/>
          </p:cNvSpPr>
          <p:nvPr/>
        </p:nvSpPr>
        <p:spPr bwMode="auto">
          <a:xfrm>
            <a:off x="6656265" y="1862466"/>
            <a:ext cx="51799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dirty="0">
                <a:solidFill>
                  <a:schemeClr val="bg1"/>
                </a:solidFill>
                <a:latin typeface="Trebuchet MS" panose="020B0603020202020204" pitchFamily="34" charset="0"/>
                <a:cs typeface="Arial" panose="020B0604020202020204" pitchFamily="34" charset="0"/>
              </a:rPr>
              <a:t>At the time of the Brown v. Board of Education ruling over one-third of states segregated their schools by law. </a:t>
            </a:r>
          </a:p>
          <a:p>
            <a:pPr>
              <a:spcBef>
                <a:spcPct val="0"/>
              </a:spcBef>
              <a:buFontTx/>
              <a:buNone/>
            </a:pPr>
            <a:endParaRPr lang="en-US" altLang="en-US" dirty="0">
              <a:solidFill>
                <a:schemeClr val="bg1"/>
              </a:solidFill>
              <a:latin typeface="Trebuchet MS" panose="020B0603020202020204" pitchFamily="34" charset="0"/>
              <a:cs typeface="Arial" panose="020B0604020202020204" pitchFamily="34" charset="0"/>
            </a:endParaRPr>
          </a:p>
          <a:p>
            <a:pPr>
              <a:spcBef>
                <a:spcPct val="0"/>
              </a:spcBef>
              <a:buFontTx/>
              <a:buNone/>
            </a:pPr>
            <a:r>
              <a:rPr lang="en-US" altLang="en-US" dirty="0">
                <a:solidFill>
                  <a:schemeClr val="bg1"/>
                </a:solidFill>
                <a:latin typeface="Trebuchet MS" panose="020B0603020202020204" pitchFamily="34" charset="0"/>
                <a:cs typeface="Arial" panose="020B0604020202020204" pitchFamily="34" charset="0"/>
              </a:rPr>
              <a:t>17 southern and border states, along with the District of Columbia, required their public schools to be racially segregated.</a:t>
            </a:r>
          </a:p>
        </p:txBody>
      </p:sp>
    </p:spTree>
    <p:extLst>
      <p:ext uri="{BB962C8B-B14F-4D97-AF65-F5344CB8AC3E}">
        <p14:creationId xmlns:p14="http://schemas.microsoft.com/office/powerpoint/2010/main" val="2395346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538" y="1"/>
            <a:ext cx="9904461" cy="1676400"/>
          </a:xfrm>
        </p:spPr>
        <p:txBody>
          <a:bodyPr/>
          <a:lstStyle/>
          <a:p>
            <a:pPr>
              <a:defRPr/>
            </a:pPr>
            <a:r>
              <a:rPr lang="en-US" b="1" dirty="0">
                <a:solidFill>
                  <a:schemeClr val="bg1"/>
                </a:solidFill>
              </a:rPr>
              <a:t>Loving v. Virginia </a:t>
            </a:r>
            <a:r>
              <a:rPr lang="en-US" sz="3600" b="1" dirty="0">
                <a:solidFill>
                  <a:schemeClr val="bg1"/>
                </a:solidFill>
              </a:rPr>
              <a:t>(1967) </a:t>
            </a:r>
            <a:endParaRPr lang="en-US" b="1" dirty="0">
              <a:solidFill>
                <a:schemeClr val="bg1"/>
              </a:solidFill>
            </a:endParaRPr>
          </a:p>
        </p:txBody>
      </p:sp>
      <p:sp>
        <p:nvSpPr>
          <p:cNvPr id="3" name="Content Placeholder 2"/>
          <p:cNvSpPr>
            <a:spLocks noGrp="1"/>
          </p:cNvSpPr>
          <p:nvPr>
            <p:ph idx="1"/>
          </p:nvPr>
        </p:nvSpPr>
        <p:spPr>
          <a:xfrm>
            <a:off x="2448500" y="2784397"/>
            <a:ext cx="6588820" cy="3148981"/>
          </a:xfrm>
        </p:spPr>
        <p:txBody>
          <a:bodyPr>
            <a:noAutofit/>
          </a:bodyPr>
          <a:lstStyle/>
          <a:p>
            <a:pPr>
              <a:defRPr/>
            </a:pPr>
            <a:r>
              <a:rPr lang="en-US" sz="2200" dirty="0"/>
              <a:t>The couple was then charged with violating the state's antimiscegenation statute, which banned inter-racial marriages. They were found guilty and sentenced to a year in jail (the trial judge agreed to suspend the sentence if they would leave Virginia and not return for 25 years).</a:t>
            </a:r>
            <a:endParaRPr lang="en-US" sz="2200" dirty="0">
              <a:cs typeface="Calibri Light" panose="020F0302020204030204" pitchFamily="34" charset="0"/>
            </a:endParaRPr>
          </a:p>
          <a:p>
            <a:pPr>
              <a:defRPr/>
            </a:pPr>
            <a:r>
              <a:rPr lang="en-US" sz="2200" dirty="0">
                <a:cs typeface="Calibri Light" panose="020F0302020204030204" pitchFamily="34" charset="0"/>
              </a:rPr>
              <a:t>The US Supreme Court applied the 14</a:t>
            </a:r>
            <a:r>
              <a:rPr lang="en-US" sz="2200" baseline="30000" dirty="0">
                <a:cs typeface="Calibri Light" panose="020F0302020204030204" pitchFamily="34" charset="0"/>
              </a:rPr>
              <a:t>th</a:t>
            </a:r>
            <a:r>
              <a:rPr lang="en-US" sz="2200" dirty="0">
                <a:cs typeface="Calibri Light" panose="020F0302020204030204" pitchFamily="34" charset="0"/>
              </a:rPr>
              <a:t> Amendment to determine that “Under our Constitution, the freedom to marry, or not marry, a person of another race resides with the individual, and cannot be infringed by the State.” </a:t>
            </a:r>
          </a:p>
          <a:p>
            <a:pPr>
              <a:defRPr/>
            </a:pPr>
            <a:endParaRPr lang="en-US" sz="2200" dirty="0"/>
          </a:p>
        </p:txBody>
      </p:sp>
      <p:sp>
        <p:nvSpPr>
          <p:cNvPr id="4" name="Rectangle 3"/>
          <p:cNvSpPr/>
          <p:nvPr/>
        </p:nvSpPr>
        <p:spPr>
          <a:xfrm>
            <a:off x="2448500" y="1676401"/>
            <a:ext cx="9743500" cy="1107996"/>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bg1"/>
                </a:solidFill>
                <a:effectLst/>
                <a:uLnTx/>
                <a:uFillTx/>
                <a:latin typeface="Trebuchet MS" panose="020B0603020202020204" pitchFamily="34" charset="0"/>
              </a:rPr>
              <a:t>In 1958, two residents of Virginia, Mildred Jeter, a black woman, and Richard Loving, a white man, were married in the District of Columbia. They returned to Virginia shortly thereafter. </a:t>
            </a:r>
          </a:p>
        </p:txBody>
      </p:sp>
      <p:pic>
        <p:nvPicPr>
          <p:cNvPr id="9" name="Picture 8" descr="Screen Clipping">
            <a:extLst>
              <a:ext uri="{FF2B5EF4-FFF2-40B4-BE49-F238E27FC236}">
                <a16:creationId xmlns:a16="http://schemas.microsoft.com/office/drawing/2014/main" id="{379C788A-7D3A-40CC-B8F1-D28F38E51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802" y="2784397"/>
            <a:ext cx="2828283" cy="3695014"/>
          </a:xfrm>
          <a:prstGeom prst="rect">
            <a:avLst/>
          </a:prstGeom>
        </p:spPr>
      </p:pic>
    </p:spTree>
    <p:extLst>
      <p:ext uri="{BB962C8B-B14F-4D97-AF65-F5344CB8AC3E}">
        <p14:creationId xmlns:p14="http://schemas.microsoft.com/office/powerpoint/2010/main" val="3678831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a:bodyPr>
          <a:lstStyle/>
          <a:p>
            <a:pPr algn="ctr"/>
            <a:r>
              <a:rPr lang="en-US" altLang="en-US" sz="4400" b="1" dirty="0">
                <a:cs typeface="Arial" panose="020B0604020202020204" pitchFamily="34" charset="0"/>
              </a:rPr>
              <a:t>Texas v. Johnson </a:t>
            </a:r>
            <a:r>
              <a:rPr lang="en-US" altLang="en-US" sz="3600" b="1" dirty="0">
                <a:cs typeface="Arial" panose="020B0604020202020204" pitchFamily="34" charset="0"/>
              </a:rPr>
              <a:t>(1989) </a:t>
            </a:r>
            <a:endParaRPr lang="en-US" altLang="en-US" sz="4400" b="1" dirty="0">
              <a:cs typeface="Arial" panose="020B0604020202020204" pitchFamily="34" charset="0"/>
            </a:endParaRPr>
          </a:p>
        </p:txBody>
      </p:sp>
      <p:sp>
        <p:nvSpPr>
          <p:cNvPr id="3" name="Content Placeholder 2"/>
          <p:cNvSpPr>
            <a:spLocks noGrp="1"/>
          </p:cNvSpPr>
          <p:nvPr>
            <p:ph idx="1"/>
          </p:nvPr>
        </p:nvSpPr>
        <p:spPr>
          <a:xfrm>
            <a:off x="2573382" y="1825624"/>
            <a:ext cx="6711295" cy="4870597"/>
          </a:xfrm>
        </p:spPr>
        <p:txBody>
          <a:bodyPr>
            <a:normAutofit/>
          </a:bodyPr>
          <a:lstStyle/>
          <a:p>
            <a:pPr marL="0" indent="0">
              <a:buNone/>
              <a:defRPr/>
            </a:pPr>
            <a:r>
              <a:rPr lang="en-US" sz="2000" b="1" dirty="0"/>
              <a:t>"If there is a bedrock principle underlying the First Amendment, it is that the government may not prohibit the expression of an idea simply because society finds the idea itself offensive or disagreeable. . . " </a:t>
            </a:r>
          </a:p>
          <a:p>
            <a:pPr marL="0" indent="0">
              <a:buNone/>
              <a:defRPr/>
            </a:pPr>
            <a:r>
              <a:rPr lang="en-US" sz="2000" i="1" dirty="0"/>
              <a:t> - - Justice William Brennan, speaking for the majority</a:t>
            </a:r>
            <a:endParaRPr lang="en-US" sz="2000" dirty="0"/>
          </a:p>
          <a:p>
            <a:pPr marL="0" indent="0">
              <a:buNone/>
              <a:defRPr/>
            </a:pPr>
            <a:endParaRPr lang="en-US" sz="1200" b="1" dirty="0"/>
          </a:p>
          <a:p>
            <a:pPr marL="0" indent="0">
              <a:buNone/>
              <a:defRPr/>
            </a:pPr>
            <a:r>
              <a:rPr lang="en-US" sz="2000" b="1" dirty="0"/>
              <a:t>On Flag Burning: </a:t>
            </a:r>
          </a:p>
          <a:p>
            <a:pPr marL="0" indent="0">
              <a:buNone/>
              <a:defRPr/>
            </a:pPr>
            <a:r>
              <a:rPr lang="en-US" sz="2000" b="1" dirty="0"/>
              <a:t>“If I were king, I would not allow people to go about burning the American flag. However, we have a First Amendment, which says that the right of free speech shall not be abridged.”</a:t>
            </a:r>
          </a:p>
          <a:p>
            <a:pPr marL="0" indent="0">
              <a:buNone/>
              <a:defRPr/>
            </a:pPr>
            <a:r>
              <a:rPr lang="en-US" sz="2000" dirty="0"/>
              <a:t>	 </a:t>
            </a:r>
            <a:r>
              <a:rPr lang="en-US" sz="2000" i="1" dirty="0"/>
              <a:t>- - Justice Antonin Scalia </a:t>
            </a:r>
          </a:p>
        </p:txBody>
      </p:sp>
      <p:pic>
        <p:nvPicPr>
          <p:cNvPr id="151556" name="Picture 2" descr="http://supremecourthistory.org/assets/16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206" y="2051313"/>
            <a:ext cx="2405541" cy="3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967769" y="6367564"/>
            <a:ext cx="2165978" cy="213585"/>
          </a:xfrm>
          <a:prstGeom prst="rect">
            <a:avLst/>
          </a:prstGeom>
        </p:spPr>
        <p:txBody>
          <a:bodyPr wrap="none">
            <a:spAutoFit/>
          </a:bodyPr>
          <a:lstStyle/>
          <a:p>
            <a:pPr>
              <a:defRPr/>
            </a:pPr>
            <a:r>
              <a:rPr lang="en-US" sz="788" dirty="0"/>
              <a:t>http://supremecourthistory.org/assets/16_a.jpg</a:t>
            </a:r>
          </a:p>
        </p:txBody>
      </p:sp>
    </p:spTree>
    <p:extLst>
      <p:ext uri="{BB962C8B-B14F-4D97-AF65-F5344CB8AC3E}">
        <p14:creationId xmlns:p14="http://schemas.microsoft.com/office/powerpoint/2010/main" val="208097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A523-49F6-41D3-A437-C4510F9E8B44}"/>
              </a:ext>
            </a:extLst>
          </p:cNvPr>
          <p:cNvSpPr>
            <a:spLocks noGrp="1"/>
          </p:cNvSpPr>
          <p:nvPr>
            <p:ph type="title"/>
          </p:nvPr>
        </p:nvSpPr>
        <p:spPr/>
        <p:txBody>
          <a:bodyPr/>
          <a:lstStyle/>
          <a:p>
            <a:r>
              <a:rPr lang="en-US" dirty="0"/>
              <a:t>2018 Law Day Theme </a:t>
            </a:r>
          </a:p>
        </p:txBody>
      </p:sp>
      <p:sp>
        <p:nvSpPr>
          <p:cNvPr id="6" name="Content Placeholder 5">
            <a:extLst>
              <a:ext uri="{FF2B5EF4-FFF2-40B4-BE49-F238E27FC236}">
                <a16:creationId xmlns:a16="http://schemas.microsoft.com/office/drawing/2014/main" id="{D73D5208-FD6D-40F2-9A72-056C5875FB2B}"/>
              </a:ext>
            </a:extLst>
          </p:cNvPr>
          <p:cNvSpPr>
            <a:spLocks noGrp="1"/>
          </p:cNvSpPr>
          <p:nvPr>
            <p:ph idx="1"/>
          </p:nvPr>
        </p:nvSpPr>
        <p:spPr>
          <a:xfrm>
            <a:off x="2402385" y="1851947"/>
            <a:ext cx="5258011" cy="4752156"/>
          </a:xfrm>
        </p:spPr>
        <p:txBody>
          <a:bodyPr>
            <a:normAutofit lnSpcReduction="10000"/>
          </a:bodyPr>
          <a:lstStyle/>
          <a:p>
            <a:r>
              <a:rPr lang="en-US" b="1" dirty="0">
                <a:latin typeface="Calibri Light" panose="020F0302020204030204" pitchFamily="34" charset="0"/>
                <a:cs typeface="Calibri Light" panose="020F0302020204030204" pitchFamily="34" charset="0"/>
              </a:rPr>
              <a:t>Framework for Freedom focuses on the separation of powers and checks and balances within our framework of government.</a:t>
            </a:r>
          </a:p>
          <a:p>
            <a:r>
              <a:rPr lang="en-US" b="1" dirty="0">
                <a:latin typeface="Calibri Light" panose="020F0302020204030204" pitchFamily="34" charset="0"/>
                <a:cs typeface="Calibri Light" panose="020F0302020204030204" pitchFamily="34" charset="0"/>
              </a:rPr>
              <a:t>The IVP presentation  </a:t>
            </a:r>
            <a:r>
              <a:rPr lang="en-US" b="1" i="1" dirty="0">
                <a:latin typeface="Calibri Light" panose="020F0302020204030204" pitchFamily="34" charset="0"/>
                <a:cs typeface="Calibri Light" panose="020F0302020204030204" pitchFamily="34" charset="0"/>
              </a:rPr>
              <a:t>Separation of Powers: The Essential Ingredient in Our Democracy </a:t>
            </a:r>
            <a:r>
              <a:rPr lang="en-US" b="1" dirty="0">
                <a:latin typeface="Calibri Light" panose="020F0302020204030204" pitchFamily="34" charset="0"/>
                <a:cs typeface="Calibri Light" panose="020F0302020204030204" pitchFamily="34" charset="0"/>
              </a:rPr>
              <a:t>will focus on the separation of powers and the role of the judicial branch.</a:t>
            </a:r>
          </a:p>
          <a:p>
            <a:r>
              <a:rPr lang="en-US" sz="2100" i="1" dirty="0"/>
              <a:t>For more about the Law Day theme, visit https://www.americanbar.org/groups/public_education/initiatives_awards/law-day.html</a:t>
            </a:r>
          </a:p>
          <a:p>
            <a:endParaRPr lang="en-US" dirty="0"/>
          </a:p>
        </p:txBody>
      </p:sp>
      <p:pic>
        <p:nvPicPr>
          <p:cNvPr id="8" name="Content Placeholder 4">
            <a:extLst>
              <a:ext uri="{FF2B5EF4-FFF2-40B4-BE49-F238E27FC236}">
                <a16:creationId xmlns:a16="http://schemas.microsoft.com/office/drawing/2014/main" id="{425C6FF0-DD10-4551-9BDF-4E6E7966C114}"/>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7822628" y="1844573"/>
            <a:ext cx="4197307" cy="4286929"/>
          </a:xfrm>
          <a:prstGeom prst="rect">
            <a:avLst/>
          </a:prstGeom>
        </p:spPr>
      </p:pic>
    </p:spTree>
    <p:extLst>
      <p:ext uri="{BB962C8B-B14F-4D97-AF65-F5344CB8AC3E}">
        <p14:creationId xmlns:p14="http://schemas.microsoft.com/office/powerpoint/2010/main" val="3254193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normAutofit/>
          </a:bodyPr>
          <a:lstStyle/>
          <a:p>
            <a:pPr algn="ctr" eaLnBrk="1" hangingPunct="1"/>
            <a:r>
              <a:rPr lang="en-US" altLang="en-US" sz="4400" b="1" dirty="0">
                <a:ea typeface="Calibri Light" charset="0"/>
                <a:cs typeface="Calibri Light" panose="020F0302020204030204" pitchFamily="34" charset="0"/>
              </a:rPr>
              <a:t>So…What is important to you?</a:t>
            </a:r>
            <a:endParaRPr lang="en-US" altLang="en-US" b="1" dirty="0">
              <a:ea typeface="Calibri Light" charset="0"/>
              <a:cs typeface="Calibri Light" panose="020F0302020204030204" pitchFamily="34" charset="0"/>
            </a:endParaRPr>
          </a:p>
        </p:txBody>
      </p:sp>
      <p:sp>
        <p:nvSpPr>
          <p:cNvPr id="4" name="Content Placeholder 3"/>
          <p:cNvSpPr>
            <a:spLocks noGrp="1"/>
          </p:cNvSpPr>
          <p:nvPr>
            <p:ph idx="1"/>
          </p:nvPr>
        </p:nvSpPr>
        <p:spPr>
          <a:xfrm>
            <a:off x="7721631" y="1802606"/>
            <a:ext cx="4319953" cy="4351338"/>
          </a:xfrm>
        </p:spPr>
        <p:txBody>
          <a:bodyPr>
            <a:normAutofit/>
          </a:bodyPr>
          <a:lstStyle/>
          <a:p>
            <a:pPr marL="0" indent="0" algn="r">
              <a:buNone/>
              <a:defRPr/>
            </a:pPr>
            <a:r>
              <a:rPr lang="en-US" altLang="en-US" sz="3200" dirty="0">
                <a:ea typeface="Calibri Light" charset="0"/>
                <a:cs typeface="Calibri Light" charset="0"/>
              </a:rPr>
              <a:t>…what qualities or characteristics are most important to you?</a:t>
            </a:r>
          </a:p>
          <a:p>
            <a:pPr marL="0" indent="0" algn="r">
              <a:buNone/>
              <a:defRPr/>
            </a:pPr>
            <a:endParaRPr lang="en-US" altLang="en-US" sz="2800" dirty="0">
              <a:cs typeface="Arial" panose="020B0604020202020204" pitchFamily="34" charset="0"/>
            </a:endParaRPr>
          </a:p>
          <a:p>
            <a:pPr lvl="1" algn="r" eaLnBrk="1" hangingPunct="1">
              <a:buFont typeface="Lucida Grande"/>
              <a:buChar char="❌"/>
              <a:defRPr/>
            </a:pPr>
            <a:endParaRPr lang="en-US" altLang="en-US" dirty="0"/>
          </a:p>
          <a:p>
            <a:pPr algn="r" eaLnBrk="1" hangingPunct="1">
              <a:defRPr/>
            </a:pPr>
            <a:endParaRPr lang="en-US" sz="2800" dirty="0"/>
          </a:p>
        </p:txBody>
      </p:sp>
      <p:sp>
        <p:nvSpPr>
          <p:cNvPr id="5" name="Text Placeholder 4"/>
          <p:cNvSpPr>
            <a:spLocks noGrp="1"/>
          </p:cNvSpPr>
          <p:nvPr>
            <p:ph type="body" sz="half" idx="4294967295"/>
          </p:nvPr>
        </p:nvSpPr>
        <p:spPr>
          <a:xfrm>
            <a:off x="2536229" y="1802606"/>
            <a:ext cx="3311525" cy="4397375"/>
          </a:xfrm>
        </p:spPr>
        <p:txBody>
          <a:bodyPr>
            <a:normAutofit/>
          </a:bodyPr>
          <a:lstStyle/>
          <a:p>
            <a:pPr marL="0" indent="0">
              <a:buNone/>
              <a:defRPr/>
            </a:pPr>
            <a:r>
              <a:rPr lang="en-US" altLang="en-US" sz="3200" dirty="0">
                <a:ea typeface="Calibri Light" charset="0"/>
                <a:cs typeface="Calibri Light" charset="0"/>
              </a:rPr>
              <a:t>When you walk into the courtroom and face the judge… </a:t>
            </a:r>
          </a:p>
          <a:p>
            <a:pPr marL="7938">
              <a:defRPr/>
            </a:pPr>
            <a:endParaRPr lang="en-US" altLang="en-US" sz="3000" dirty="0">
              <a:cs typeface="Arial" pitchFamily="34" charset="0"/>
            </a:endParaRPr>
          </a:p>
        </p:txBody>
      </p:sp>
      <p:pic>
        <p:nvPicPr>
          <p:cNvPr id="317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984" y="3787625"/>
            <a:ext cx="3657600"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2" descr="C:\Documents and Settings\flrea\Local Settings\Temporary Internet Files\Content.IE5\L5GRI4K8\MP90034162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553" y="3787625"/>
            <a:ext cx="21748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5543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000"/>
                                        <p:tgtEl>
                                          <p:spTgt spid="5">
                                            <p:txEl>
                                              <p:pRg st="0" end="0"/>
                                            </p:txEl>
                                          </p:spTgt>
                                        </p:tgtEl>
                                      </p:cBhvr>
                                    </p:animEffect>
                                  </p:childTnLst>
                                </p:cTn>
                              </p:par>
                              <p:par>
                                <p:cTn id="8" presetID="9" presetClass="entr" presetSubtype="0" fill="hold" nodeType="withEffect">
                                  <p:stCondLst>
                                    <p:cond delay="2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3246-4886-49A6-9928-E1CF6F077DF9}"/>
              </a:ext>
            </a:extLst>
          </p:cNvPr>
          <p:cNvSpPr>
            <a:spLocks noGrp="1"/>
          </p:cNvSpPr>
          <p:nvPr>
            <p:ph type="title"/>
          </p:nvPr>
        </p:nvSpPr>
        <p:spPr/>
        <p:txBody>
          <a:bodyPr/>
          <a:lstStyle/>
          <a:p>
            <a:r>
              <a:rPr lang="en-US" dirty="0"/>
              <a:t>Responses</a:t>
            </a:r>
          </a:p>
        </p:txBody>
      </p:sp>
      <p:sp>
        <p:nvSpPr>
          <p:cNvPr id="3" name="Content Placeholder 2">
            <a:extLst>
              <a:ext uri="{FF2B5EF4-FFF2-40B4-BE49-F238E27FC236}">
                <a16:creationId xmlns:a16="http://schemas.microsoft.com/office/drawing/2014/main" id="{395DB1AD-0DD4-4268-BD5C-01EB2D904725}"/>
              </a:ext>
            </a:extLst>
          </p:cNvPr>
          <p:cNvSpPr>
            <a:spLocks noGrp="1"/>
          </p:cNvSpPr>
          <p:nvPr>
            <p:ph idx="1"/>
          </p:nvPr>
        </p:nvSpPr>
        <p:spPr/>
        <p:txBody>
          <a:bodyPr>
            <a:normAutofit/>
          </a:bodyPr>
          <a:lstStyle/>
          <a:p>
            <a:r>
              <a:rPr lang="en-US" dirty="0"/>
              <a:t>Knowledge of the law</a:t>
            </a:r>
          </a:p>
          <a:p>
            <a:r>
              <a:rPr lang="en-US" dirty="0"/>
              <a:t>Legal/Judicial Experience</a:t>
            </a:r>
          </a:p>
          <a:p>
            <a:r>
              <a:rPr lang="en-US" dirty="0"/>
              <a:t>Temperament/Demeanor</a:t>
            </a:r>
          </a:p>
          <a:p>
            <a:r>
              <a:rPr lang="en-US" dirty="0"/>
              <a:t>Involvement in the community</a:t>
            </a:r>
          </a:p>
          <a:p>
            <a:r>
              <a:rPr lang="en-US" dirty="0"/>
              <a:t>Character/ethics</a:t>
            </a:r>
          </a:p>
          <a:p>
            <a:r>
              <a:rPr lang="en-US" dirty="0"/>
              <a:t>Educational background</a:t>
            </a:r>
          </a:p>
          <a:p>
            <a:r>
              <a:rPr lang="en-US" dirty="0"/>
              <a:t>Disciplinary record</a:t>
            </a:r>
          </a:p>
          <a:p>
            <a:r>
              <a:rPr lang="en-US" dirty="0"/>
              <a:t>Impartiality/fair and impartial</a:t>
            </a:r>
          </a:p>
        </p:txBody>
      </p:sp>
    </p:spTree>
    <p:extLst>
      <p:ext uri="{BB962C8B-B14F-4D97-AF65-F5344CB8AC3E}">
        <p14:creationId xmlns:p14="http://schemas.microsoft.com/office/powerpoint/2010/main" val="340762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normAutofit fontScale="90000"/>
          </a:bodyPr>
          <a:lstStyle/>
          <a:p>
            <a:r>
              <a:rPr lang="en-US" altLang="en-US" b="1" dirty="0">
                <a:cs typeface="Arial" panose="020B0604020202020204" pitchFamily="34" charset="0"/>
              </a:rPr>
              <a:t>  What should judges not consider when making decisions?</a:t>
            </a:r>
            <a:br>
              <a:rPr lang="en-US" altLang="en-US" b="1" dirty="0">
                <a:cs typeface="Arial" panose="020B0604020202020204" pitchFamily="34" charset="0"/>
              </a:rPr>
            </a:br>
            <a:endParaRPr lang="en-US" altLang="en-US" sz="2800" b="1" dirty="0">
              <a:cs typeface="Arial" panose="020B0604020202020204" pitchFamily="34" charset="0"/>
            </a:endParaRPr>
          </a:p>
        </p:txBody>
      </p:sp>
      <p:sp>
        <p:nvSpPr>
          <p:cNvPr id="3" name="Content Placeholder 2"/>
          <p:cNvSpPr>
            <a:spLocks noGrp="1"/>
          </p:cNvSpPr>
          <p:nvPr>
            <p:ph idx="1"/>
          </p:nvPr>
        </p:nvSpPr>
        <p:spPr>
          <a:xfrm>
            <a:off x="2573382" y="1885951"/>
            <a:ext cx="9428118" cy="4769314"/>
          </a:xfrm>
        </p:spPr>
        <p:txBody>
          <a:bodyPr>
            <a:normAutofit fontScale="85000" lnSpcReduction="20000"/>
          </a:bodyPr>
          <a:lstStyle/>
          <a:p>
            <a:pPr marL="0" indent="0">
              <a:buNone/>
              <a:defRPr/>
            </a:pPr>
            <a:r>
              <a:rPr lang="en-US" sz="3500" b="1" dirty="0"/>
              <a:t>Judges should make decisions based on the facts and the law. </a:t>
            </a:r>
          </a:p>
          <a:p>
            <a:pPr marL="0" indent="0">
              <a:buNone/>
              <a:defRPr/>
            </a:pPr>
            <a:r>
              <a:rPr lang="en-US" sz="3500" b="1" dirty="0"/>
              <a:t>They should NOT consider:</a:t>
            </a:r>
          </a:p>
          <a:p>
            <a:pPr marL="0" indent="0">
              <a:buNone/>
              <a:defRPr/>
            </a:pPr>
            <a:endParaRPr lang="en-US" sz="2800" b="1" dirty="0"/>
          </a:p>
          <a:p>
            <a:pPr marL="0" indent="0">
              <a:buNone/>
              <a:defRPr/>
            </a:pPr>
            <a:r>
              <a:rPr lang="en-US" dirty="0"/>
              <a:t> </a:t>
            </a:r>
            <a:endParaRPr lang="en-US" b="1" dirty="0"/>
          </a:p>
          <a:p>
            <a:pPr marL="0" indent="0">
              <a:buNone/>
              <a:defRPr/>
            </a:pPr>
            <a:r>
              <a:rPr lang="en-US" b="1" dirty="0"/>
              <a:t>Political influences</a:t>
            </a:r>
          </a:p>
          <a:p>
            <a:pPr marL="0" indent="0">
              <a:buNone/>
              <a:defRPr/>
            </a:pPr>
            <a:r>
              <a:rPr lang="en-US" b="1" dirty="0"/>
              <a:t>Special interests</a:t>
            </a:r>
            <a:r>
              <a:rPr lang="en-US" dirty="0">
                <a:solidFill>
                  <a:srgbClr val="000000"/>
                </a:solidFill>
                <a:latin typeface="Times New Roman" panose="02020603050405020304" pitchFamily="18" charset="0"/>
              </a:rPr>
              <a:t> </a:t>
            </a:r>
            <a:r>
              <a:rPr lang="en-US" dirty="0"/>
              <a:t>     </a:t>
            </a:r>
            <a:endParaRPr lang="en-US" b="1" dirty="0"/>
          </a:p>
          <a:p>
            <a:pPr marL="0" indent="0">
              <a:buNone/>
              <a:defRPr/>
            </a:pPr>
            <a:r>
              <a:rPr lang="en-US" b="1" dirty="0"/>
              <a:t>Financial influences </a:t>
            </a:r>
          </a:p>
          <a:p>
            <a:pPr marL="0" indent="0">
              <a:buNone/>
              <a:defRPr/>
            </a:pPr>
            <a:r>
              <a:rPr lang="en-US" sz="2800" b="1" dirty="0"/>
              <a:t>Public </a:t>
            </a:r>
            <a:r>
              <a:rPr lang="en-US" b="1" dirty="0"/>
              <a:t>opinion </a:t>
            </a:r>
            <a:r>
              <a:rPr lang="en-US" dirty="0"/>
              <a:t> </a:t>
            </a:r>
            <a:endParaRPr lang="en-US" sz="2800" b="1" dirty="0"/>
          </a:p>
          <a:p>
            <a:pPr marL="0" indent="0">
              <a:buNone/>
              <a:defRPr/>
            </a:pPr>
            <a:r>
              <a:rPr lang="en-US" sz="2800" b="1" dirty="0"/>
              <a:t>Media influences</a:t>
            </a:r>
          </a:p>
          <a:p>
            <a:pPr marL="0" indent="0">
              <a:buNone/>
              <a:defRPr/>
            </a:pPr>
            <a:endParaRPr lang="en-US" sz="2800" b="1" dirty="0"/>
          </a:p>
          <a:p>
            <a:pPr marL="109537" indent="0" algn="ctr">
              <a:buNone/>
              <a:defRPr/>
            </a:pPr>
            <a:r>
              <a:rPr lang="en-US" sz="2800" b="1" dirty="0"/>
              <a:t>What else would you add?</a:t>
            </a:r>
          </a:p>
        </p:txBody>
      </p:sp>
    </p:spTree>
    <p:extLst>
      <p:ext uri="{BB962C8B-B14F-4D97-AF65-F5344CB8AC3E}">
        <p14:creationId xmlns:p14="http://schemas.microsoft.com/office/powerpoint/2010/main" val="217506319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normAutofit/>
          </a:bodyPr>
          <a:lstStyle/>
          <a:p>
            <a:r>
              <a:rPr lang="en-US" altLang="en-US" sz="4000" b="1" dirty="0">
                <a:cs typeface="Arial" panose="020B0604020202020204" pitchFamily="34" charset="0"/>
              </a:rPr>
              <a:t>The Essential Role of the Judiciary</a:t>
            </a:r>
          </a:p>
        </p:txBody>
      </p:sp>
      <p:sp>
        <p:nvSpPr>
          <p:cNvPr id="3" name="Content Placeholder 2"/>
          <p:cNvSpPr>
            <a:spLocks noGrp="1"/>
          </p:cNvSpPr>
          <p:nvPr>
            <p:ph idx="1"/>
          </p:nvPr>
        </p:nvSpPr>
        <p:spPr>
          <a:xfrm>
            <a:off x="2573382" y="1825625"/>
            <a:ext cx="9468563" cy="4351338"/>
          </a:xfrm>
        </p:spPr>
        <p:txBody>
          <a:bodyPr>
            <a:normAutofit/>
          </a:bodyPr>
          <a:lstStyle/>
          <a:p>
            <a:pPr marL="0" indent="0">
              <a:buNone/>
              <a:defRPr/>
            </a:pPr>
            <a:r>
              <a:rPr lang="en-US" sz="2400" b="1" dirty="0"/>
              <a:t>“A Judge is bound to decide each case fairly, in accord with the relevant facts and applicable law, even when the decision is not the one the home crowd wants.”</a:t>
            </a:r>
            <a:r>
              <a:rPr lang="en-US" sz="2400" dirty="0"/>
              <a:t>	</a:t>
            </a:r>
            <a:r>
              <a:rPr lang="en-US" sz="2400" i="1" dirty="0"/>
              <a:t>-- William H. Rehnquist, Chief Justice 1986-2005</a:t>
            </a:r>
          </a:p>
          <a:p>
            <a:pPr marL="0" indent="0">
              <a:buNone/>
              <a:defRPr/>
            </a:pPr>
            <a:endParaRPr lang="en-US" sz="900" dirty="0"/>
          </a:p>
          <a:p>
            <a:pPr marL="0" indent="0">
              <a:buNone/>
              <a:defRPr/>
            </a:pPr>
            <a:r>
              <a:rPr lang="en-US" sz="2400" b="1" dirty="0"/>
              <a:t>“If you’re going to be a good and faithful judge, you have to resign yourself to the fact that you’re not always going to like the conclusions you reach. If you like them all the time, you’re probably doing something wrong.”	</a:t>
            </a:r>
            <a:r>
              <a:rPr lang="en-US" sz="2400" i="1" dirty="0"/>
              <a:t>-- Justice Antonin Scalia </a:t>
            </a:r>
            <a:endParaRPr lang="en-US" sz="2400" dirty="0"/>
          </a:p>
          <a:p>
            <a:pPr marL="0" indent="0">
              <a:buNone/>
              <a:defRPr/>
            </a:pPr>
            <a:r>
              <a:rPr lang="en-US" sz="2400" i="1" dirty="0"/>
              <a:t>								</a:t>
            </a:r>
          </a:p>
          <a:p>
            <a:pPr>
              <a:defRPr/>
            </a:pPr>
            <a:endParaRPr lang="en-US" sz="2000" dirty="0"/>
          </a:p>
        </p:txBody>
      </p:sp>
      <p:pic>
        <p:nvPicPr>
          <p:cNvPr id="14746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4225" y="5163107"/>
            <a:ext cx="3107519"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3058" y="5163107"/>
            <a:ext cx="10239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Fair and Free Video Edited-3min-flag.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358309" y="5175807"/>
            <a:ext cx="2854479"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192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8E7FF-04C1-42A6-BE99-7DBC7F2FA71A}"/>
              </a:ext>
            </a:extLst>
          </p:cNvPr>
          <p:cNvPicPr>
            <a:picLocks noChangeAspect="1"/>
          </p:cNvPicPr>
          <p:nvPr/>
        </p:nvPicPr>
        <p:blipFill>
          <a:blip r:embed="rId3"/>
          <a:stretch>
            <a:fillRect/>
          </a:stretch>
        </p:blipFill>
        <p:spPr>
          <a:xfrm>
            <a:off x="727710" y="1"/>
            <a:ext cx="10824210" cy="6857999"/>
          </a:xfrm>
          <a:prstGeom prst="rect">
            <a:avLst/>
          </a:prstGeom>
        </p:spPr>
      </p:pic>
      <p:sp>
        <p:nvSpPr>
          <p:cNvPr id="5" name="TextBox 4">
            <a:extLst>
              <a:ext uri="{FF2B5EF4-FFF2-40B4-BE49-F238E27FC236}">
                <a16:creationId xmlns:a16="http://schemas.microsoft.com/office/drawing/2014/main" id="{F9D0922F-4ED0-482D-AFFB-4393589B665F}"/>
              </a:ext>
            </a:extLst>
          </p:cNvPr>
          <p:cNvSpPr txBox="1"/>
          <p:nvPr/>
        </p:nvSpPr>
        <p:spPr>
          <a:xfrm>
            <a:off x="1097446" y="219380"/>
            <a:ext cx="4578626" cy="4708981"/>
          </a:xfrm>
          <a:prstGeom prst="rect">
            <a:avLst/>
          </a:prstGeom>
          <a:noFill/>
        </p:spPr>
        <p:txBody>
          <a:bodyPr wrap="square" rtlCol="0">
            <a:spAutoFit/>
          </a:bodyPr>
          <a:lstStyle/>
          <a:p>
            <a:pPr algn="ctr"/>
            <a:r>
              <a:rPr lang="en-US" sz="6000" b="1" dirty="0">
                <a:solidFill>
                  <a:schemeClr val="bg1"/>
                </a:solidFill>
                <a:latin typeface="Cambria" panose="02040503050406030204" pitchFamily="18" charset="0"/>
              </a:rPr>
              <a:t> Balance of power extends to state government</a:t>
            </a:r>
          </a:p>
        </p:txBody>
      </p:sp>
      <p:pic>
        <p:nvPicPr>
          <p:cNvPr id="7" name="Picture 6" descr="Screen Clipping">
            <a:extLst>
              <a:ext uri="{FF2B5EF4-FFF2-40B4-BE49-F238E27FC236}">
                <a16:creationId xmlns:a16="http://schemas.microsoft.com/office/drawing/2014/main" id="{20EBA826-49AC-4413-8B40-64FE80055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6108221"/>
            <a:ext cx="3551583" cy="749779"/>
          </a:xfrm>
          <a:prstGeom prst="rect">
            <a:avLst/>
          </a:prstGeom>
        </p:spPr>
      </p:pic>
    </p:spTree>
    <p:extLst>
      <p:ext uri="{BB962C8B-B14F-4D97-AF65-F5344CB8AC3E}">
        <p14:creationId xmlns:p14="http://schemas.microsoft.com/office/powerpoint/2010/main" val="131255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8E7FF-04C1-42A6-BE99-7DBC7F2FA71A}"/>
              </a:ext>
            </a:extLst>
          </p:cNvPr>
          <p:cNvPicPr>
            <a:picLocks noChangeAspect="1"/>
          </p:cNvPicPr>
          <p:nvPr/>
        </p:nvPicPr>
        <p:blipFill>
          <a:blip r:embed="rId3">
            <a:lum bright="70000" contrast="-70000"/>
          </a:blip>
          <a:stretch>
            <a:fillRect/>
          </a:stretch>
        </p:blipFill>
        <p:spPr>
          <a:xfrm>
            <a:off x="1028700" y="1"/>
            <a:ext cx="10504170" cy="6857999"/>
          </a:xfrm>
          <a:prstGeom prst="rect">
            <a:avLst/>
          </a:prstGeom>
        </p:spPr>
      </p:pic>
      <p:sp>
        <p:nvSpPr>
          <p:cNvPr id="5" name="TextBox 4">
            <a:extLst>
              <a:ext uri="{FF2B5EF4-FFF2-40B4-BE49-F238E27FC236}">
                <a16:creationId xmlns:a16="http://schemas.microsoft.com/office/drawing/2014/main" id="{F9D0922F-4ED0-482D-AFFB-4393589B665F}"/>
              </a:ext>
            </a:extLst>
          </p:cNvPr>
          <p:cNvSpPr txBox="1"/>
          <p:nvPr/>
        </p:nvSpPr>
        <p:spPr>
          <a:xfrm>
            <a:off x="1530626" y="33850"/>
            <a:ext cx="8965096" cy="1938992"/>
          </a:xfrm>
          <a:prstGeom prst="rect">
            <a:avLst/>
          </a:prstGeom>
          <a:noFill/>
        </p:spPr>
        <p:txBody>
          <a:bodyPr wrap="square" rtlCol="0">
            <a:spAutoFit/>
          </a:bodyPr>
          <a:lstStyle/>
          <a:p>
            <a:pPr algn="ctr"/>
            <a:r>
              <a:rPr lang="en-US" sz="4000" b="1" dirty="0">
                <a:latin typeface="Cambria" panose="02040503050406030204" pitchFamily="18" charset="0"/>
              </a:rPr>
              <a:t>State Legislative Attempts to Weaken the Role or Independence of the Courts - 2018</a:t>
            </a:r>
          </a:p>
        </p:txBody>
      </p:sp>
      <p:pic>
        <p:nvPicPr>
          <p:cNvPr id="7" name="Picture 6" descr="Screen Clipping">
            <a:extLst>
              <a:ext uri="{FF2B5EF4-FFF2-40B4-BE49-F238E27FC236}">
                <a16:creationId xmlns:a16="http://schemas.microsoft.com/office/drawing/2014/main" id="{20EBA826-49AC-4413-8B40-64FE80055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6108221"/>
            <a:ext cx="3551583" cy="749779"/>
          </a:xfrm>
          <a:prstGeom prst="rect">
            <a:avLst/>
          </a:prstGeom>
        </p:spPr>
      </p:pic>
      <p:sp>
        <p:nvSpPr>
          <p:cNvPr id="8" name="TextBox 7">
            <a:extLst>
              <a:ext uri="{FF2B5EF4-FFF2-40B4-BE49-F238E27FC236}">
                <a16:creationId xmlns:a16="http://schemas.microsoft.com/office/drawing/2014/main" id="{2698C8AF-97D0-409B-A091-D494CE9FB18C}"/>
              </a:ext>
            </a:extLst>
          </p:cNvPr>
          <p:cNvSpPr txBox="1"/>
          <p:nvPr/>
        </p:nvSpPr>
        <p:spPr>
          <a:xfrm>
            <a:off x="1808924" y="1769881"/>
            <a:ext cx="8700052" cy="4478149"/>
          </a:xfrm>
          <a:prstGeom prst="rect">
            <a:avLst/>
          </a:prstGeom>
          <a:noFill/>
        </p:spPr>
        <p:txBody>
          <a:bodyPr wrap="square" rtlCol="0">
            <a:spAutoFit/>
          </a:bodyPr>
          <a:lstStyle/>
          <a:p>
            <a:r>
              <a:rPr lang="en-US" sz="1900" b="1" dirty="0">
                <a:latin typeface="Cambria" panose="02040503050406030204" pitchFamily="18" charset="0"/>
              </a:rPr>
              <a:t>In 2018, as of January 31, legislatures in at least 14 states are considering legislation that would diminish the role or independence of the courts:</a:t>
            </a:r>
            <a:endParaRPr lang="en-US" sz="1900" dirty="0">
              <a:latin typeface="Cambria" panose="02040503050406030204" pitchFamily="18" charset="0"/>
            </a:endParaRPr>
          </a:p>
          <a:p>
            <a:pPr marL="285750" indent="-285750">
              <a:buFont typeface="Arial" panose="020B0604020202020204" pitchFamily="34" charset="0"/>
              <a:buChar char="•"/>
            </a:pPr>
            <a:r>
              <a:rPr lang="en-US" sz="1900" dirty="0">
                <a:latin typeface="Cambria" panose="02040503050406030204" pitchFamily="18" charset="0"/>
              </a:rPr>
              <a:t>Twenty-three bills in eight states would inject greater politics into how judges are selected</a:t>
            </a:r>
          </a:p>
          <a:p>
            <a:pPr marL="285750" indent="-285750">
              <a:buFont typeface="Arial" panose="020B0604020202020204" pitchFamily="34" charset="0"/>
              <a:buChar char="•"/>
            </a:pPr>
            <a:r>
              <a:rPr lang="en-US" sz="1900" dirty="0">
                <a:latin typeface="Cambria" panose="02040503050406030204" pitchFamily="18" charset="0"/>
              </a:rPr>
              <a:t>Four bills in four states would increase the likelihood of judges facing discipline or retribution for unpopular decisions or would politicize court rules or processes</a:t>
            </a:r>
          </a:p>
          <a:p>
            <a:pPr marL="285750" indent="-285750">
              <a:buFont typeface="Arial" panose="020B0604020202020204" pitchFamily="34" charset="0"/>
              <a:buChar char="•"/>
            </a:pPr>
            <a:r>
              <a:rPr lang="en-US" sz="1900" dirty="0">
                <a:latin typeface="Cambria" panose="02040503050406030204" pitchFamily="18" charset="0"/>
              </a:rPr>
              <a:t>Six bills in three states would cut judicial resources or establish more political control over courts in exchange for resources</a:t>
            </a:r>
          </a:p>
          <a:p>
            <a:pPr marL="285750" indent="-285750">
              <a:buFont typeface="Arial" panose="020B0604020202020204" pitchFamily="34" charset="0"/>
              <a:buChar char="•"/>
            </a:pPr>
            <a:r>
              <a:rPr lang="en-US" sz="1900" dirty="0">
                <a:latin typeface="Cambria" panose="02040503050406030204" pitchFamily="18" charset="0"/>
              </a:rPr>
              <a:t>Four bills in three states would manipulate judicial terms, either immediately removing sitting judges or subjecting judges to more frequent political pressures</a:t>
            </a:r>
          </a:p>
          <a:p>
            <a:pPr marL="285750" indent="-285750">
              <a:buFont typeface="Arial" panose="020B0604020202020204" pitchFamily="34" charset="0"/>
              <a:buChar char="•"/>
            </a:pPr>
            <a:r>
              <a:rPr lang="en-US" sz="1900" dirty="0">
                <a:latin typeface="Cambria" panose="02040503050406030204" pitchFamily="18" charset="0"/>
              </a:rPr>
              <a:t>Four bills in four states would restrict courts’ power to find state legislative acts unconstitutional</a:t>
            </a:r>
          </a:p>
          <a:p>
            <a:endParaRPr lang="en-US" sz="1900" dirty="0">
              <a:latin typeface="Cambria" panose="02040503050406030204" pitchFamily="18" charset="0"/>
            </a:endParaRPr>
          </a:p>
        </p:txBody>
      </p:sp>
    </p:spTree>
    <p:extLst>
      <p:ext uri="{BB962C8B-B14F-4D97-AF65-F5344CB8AC3E}">
        <p14:creationId xmlns:p14="http://schemas.microsoft.com/office/powerpoint/2010/main" val="335274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4399601-CD31-4B7A-86A7-4CBD8B41E62A}"/>
              </a:ext>
            </a:extLst>
          </p:cNvPr>
          <p:cNvGrpSpPr/>
          <p:nvPr/>
        </p:nvGrpSpPr>
        <p:grpSpPr>
          <a:xfrm>
            <a:off x="273404" y="4657010"/>
            <a:ext cx="6489620" cy="1968917"/>
            <a:chOff x="258283" y="3421982"/>
            <a:chExt cx="6811326" cy="2242232"/>
          </a:xfrm>
        </p:grpSpPr>
        <p:pic>
          <p:nvPicPr>
            <p:cNvPr id="15" name="Picture 14" descr="Screen Clipping">
              <a:extLst>
                <a:ext uri="{FF2B5EF4-FFF2-40B4-BE49-F238E27FC236}">
                  <a16:creationId xmlns:a16="http://schemas.microsoft.com/office/drawing/2014/main" id="{8027EB76-F18C-4E07-B7E5-16B2738A9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83" y="3978054"/>
              <a:ext cx="6811326" cy="1686160"/>
            </a:xfrm>
            <a:prstGeom prst="rect">
              <a:avLst/>
            </a:prstGeom>
          </p:spPr>
        </p:pic>
        <p:pic>
          <p:nvPicPr>
            <p:cNvPr id="17" name="Picture 16" descr="Screen Clipping">
              <a:extLst>
                <a:ext uri="{FF2B5EF4-FFF2-40B4-BE49-F238E27FC236}">
                  <a16:creationId xmlns:a16="http://schemas.microsoft.com/office/drawing/2014/main" id="{FAC13F7A-405B-4238-A4B6-BBCCA57A3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83" y="3421982"/>
              <a:ext cx="3837478" cy="549437"/>
            </a:xfrm>
            <a:prstGeom prst="rect">
              <a:avLst/>
            </a:prstGeom>
          </p:spPr>
        </p:pic>
      </p:grpSp>
      <p:grpSp>
        <p:nvGrpSpPr>
          <p:cNvPr id="9" name="Group 8">
            <a:extLst>
              <a:ext uri="{FF2B5EF4-FFF2-40B4-BE49-F238E27FC236}">
                <a16:creationId xmlns:a16="http://schemas.microsoft.com/office/drawing/2014/main" id="{E31CEF72-7212-4FC8-9029-67E60C06BA97}"/>
              </a:ext>
            </a:extLst>
          </p:cNvPr>
          <p:cNvGrpSpPr/>
          <p:nvPr/>
        </p:nvGrpSpPr>
        <p:grpSpPr>
          <a:xfrm rot="21259926">
            <a:off x="3973891" y="3192328"/>
            <a:ext cx="8220303" cy="1303171"/>
            <a:chOff x="3029621" y="2125829"/>
            <a:chExt cx="8962582" cy="1590733"/>
          </a:xfrm>
        </p:grpSpPr>
        <p:pic>
          <p:nvPicPr>
            <p:cNvPr id="3" name="Picture 2" descr="Screen Clipping">
              <a:extLst>
                <a:ext uri="{FF2B5EF4-FFF2-40B4-BE49-F238E27FC236}">
                  <a16:creationId xmlns:a16="http://schemas.microsoft.com/office/drawing/2014/main" id="{D1F9287F-40C3-4E08-9563-0B2ADB278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9007">
              <a:off x="3029621" y="2289353"/>
              <a:ext cx="8901759" cy="1427209"/>
            </a:xfrm>
            <a:prstGeom prst="rect">
              <a:avLst/>
            </a:prstGeom>
          </p:spPr>
        </p:pic>
        <p:pic>
          <p:nvPicPr>
            <p:cNvPr id="6" name="Picture 5" descr="Screen Clipping">
              <a:extLst>
                <a:ext uri="{FF2B5EF4-FFF2-40B4-BE49-F238E27FC236}">
                  <a16:creationId xmlns:a16="http://schemas.microsoft.com/office/drawing/2014/main" id="{907F852F-866A-4D27-B8E2-D96126048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9840">
              <a:off x="9553463" y="2125829"/>
              <a:ext cx="2438740" cy="476316"/>
            </a:xfrm>
            <a:prstGeom prst="rect">
              <a:avLst/>
            </a:prstGeom>
          </p:spPr>
        </p:pic>
      </p:grpSp>
      <p:grpSp>
        <p:nvGrpSpPr>
          <p:cNvPr id="11" name="Group 10">
            <a:extLst>
              <a:ext uri="{FF2B5EF4-FFF2-40B4-BE49-F238E27FC236}">
                <a16:creationId xmlns:a16="http://schemas.microsoft.com/office/drawing/2014/main" id="{C0E0C074-3026-46E3-BEF2-0358AFE24709}"/>
              </a:ext>
            </a:extLst>
          </p:cNvPr>
          <p:cNvGrpSpPr/>
          <p:nvPr/>
        </p:nvGrpSpPr>
        <p:grpSpPr>
          <a:xfrm>
            <a:off x="2199319" y="322307"/>
            <a:ext cx="9844023" cy="1963649"/>
            <a:chOff x="2199319" y="322307"/>
            <a:chExt cx="9844023" cy="1963649"/>
          </a:xfrm>
        </p:grpSpPr>
        <p:pic>
          <p:nvPicPr>
            <p:cNvPr id="4" name="Picture 3" descr="Screen Clipping">
              <a:extLst>
                <a:ext uri="{FF2B5EF4-FFF2-40B4-BE49-F238E27FC236}">
                  <a16:creationId xmlns:a16="http://schemas.microsoft.com/office/drawing/2014/main" id="{5359B12F-94AF-4F76-BEDF-B934C4334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9319" y="322307"/>
              <a:ext cx="9844023" cy="993677"/>
            </a:xfrm>
            <a:prstGeom prst="rect">
              <a:avLst/>
            </a:prstGeom>
          </p:spPr>
        </p:pic>
        <p:pic>
          <p:nvPicPr>
            <p:cNvPr id="16" name="Picture 15" descr="Screen Clipping">
              <a:extLst>
                <a:ext uri="{FF2B5EF4-FFF2-40B4-BE49-F238E27FC236}">
                  <a16:creationId xmlns:a16="http://schemas.microsoft.com/office/drawing/2014/main" id="{BEF83B3B-48D9-4E1D-8FB9-CEDCCD1DE5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6550" y="1341599"/>
              <a:ext cx="1546792" cy="944357"/>
            </a:xfrm>
            <a:prstGeom prst="rect">
              <a:avLst/>
            </a:prstGeom>
          </p:spPr>
        </p:pic>
      </p:grpSp>
      <p:grpSp>
        <p:nvGrpSpPr>
          <p:cNvPr id="19" name="Group 18">
            <a:extLst>
              <a:ext uri="{FF2B5EF4-FFF2-40B4-BE49-F238E27FC236}">
                <a16:creationId xmlns:a16="http://schemas.microsoft.com/office/drawing/2014/main" id="{6BB4067B-AF41-4BD1-98CF-2E66A1788FFF}"/>
              </a:ext>
            </a:extLst>
          </p:cNvPr>
          <p:cNvGrpSpPr/>
          <p:nvPr/>
        </p:nvGrpSpPr>
        <p:grpSpPr>
          <a:xfrm>
            <a:off x="107298" y="1765236"/>
            <a:ext cx="10008252" cy="1740423"/>
            <a:chOff x="107298" y="1574736"/>
            <a:chExt cx="10008252" cy="1740423"/>
          </a:xfrm>
        </p:grpSpPr>
        <p:pic>
          <p:nvPicPr>
            <p:cNvPr id="7" name="Picture 6" descr="Screen Clipping">
              <a:extLst>
                <a:ext uri="{FF2B5EF4-FFF2-40B4-BE49-F238E27FC236}">
                  <a16:creationId xmlns:a16="http://schemas.microsoft.com/office/drawing/2014/main" id="{A5A3E397-D502-4437-AAF9-2235E23F38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004" y="2506214"/>
              <a:ext cx="2366602" cy="808945"/>
            </a:xfrm>
            <a:prstGeom prst="rect">
              <a:avLst/>
            </a:prstGeom>
          </p:spPr>
        </p:pic>
        <p:sp>
          <p:nvSpPr>
            <p:cNvPr id="14" name="TextBox 13">
              <a:extLst>
                <a:ext uri="{FF2B5EF4-FFF2-40B4-BE49-F238E27FC236}">
                  <a16:creationId xmlns:a16="http://schemas.microsoft.com/office/drawing/2014/main" id="{9C673F25-ECF4-4B19-B202-11C9C1716DAA}"/>
                </a:ext>
              </a:extLst>
            </p:cNvPr>
            <p:cNvSpPr txBox="1"/>
            <p:nvPr/>
          </p:nvSpPr>
          <p:spPr>
            <a:xfrm>
              <a:off x="107298" y="1574736"/>
              <a:ext cx="10008252" cy="954107"/>
            </a:xfrm>
            <a:prstGeom prst="rect">
              <a:avLst/>
            </a:prstGeom>
            <a:solidFill>
              <a:schemeClr val="bg1"/>
            </a:solidFill>
          </p:spPr>
          <p:txBody>
            <a:bodyPr wrap="square" rtlCol="0">
              <a:spAutoFit/>
            </a:bodyPr>
            <a:lstStyle/>
            <a:p>
              <a:r>
                <a:rPr lang="en-US" sz="2800" dirty="0">
                  <a:latin typeface="Century" panose="02040604050505020304" pitchFamily="18" charset="0"/>
                </a:rPr>
                <a:t>Pennsylvania lawmaker calls for impeachment of state Supreme Court judges who struck down congressional map </a:t>
              </a:r>
            </a:p>
          </p:txBody>
        </p:sp>
      </p:grpSp>
    </p:spTree>
    <p:extLst>
      <p:ext uri="{BB962C8B-B14F-4D97-AF65-F5344CB8AC3E}">
        <p14:creationId xmlns:p14="http://schemas.microsoft.com/office/powerpoint/2010/main" val="181812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CA65-8559-4843-8FD2-89120A53423F}"/>
              </a:ext>
            </a:extLst>
          </p:cNvPr>
          <p:cNvSpPr>
            <a:spLocks noGrp="1"/>
          </p:cNvSpPr>
          <p:nvPr>
            <p:ph type="title"/>
          </p:nvPr>
        </p:nvSpPr>
        <p:spPr>
          <a:xfrm>
            <a:off x="2299062" y="0"/>
            <a:ext cx="9892937" cy="2087879"/>
          </a:xfrm>
        </p:spPr>
        <p:txBody>
          <a:bodyPr>
            <a:normAutofit fontScale="90000"/>
          </a:bodyPr>
          <a:lstStyle/>
          <a:p>
            <a:pPr algn="r"/>
            <a:br>
              <a:rPr lang="en-US" b="1" dirty="0"/>
            </a:br>
            <a:r>
              <a:rPr lang="en-US" b="1" dirty="0"/>
              <a:t>The North Carolina legislature is attacking judges who rule against it</a:t>
            </a:r>
            <a:br>
              <a:rPr lang="en-US" b="1" dirty="0"/>
            </a:br>
            <a:r>
              <a:rPr lang="en-US" sz="2700" cap="all" dirty="0"/>
              <a:t>BY BILLY CORRIHER</a:t>
            </a:r>
            <a:br>
              <a:rPr lang="en-US" cap="all" dirty="0"/>
            </a:br>
            <a:endParaRPr lang="en-US" dirty="0"/>
          </a:p>
        </p:txBody>
      </p:sp>
      <p:sp>
        <p:nvSpPr>
          <p:cNvPr id="5" name="Content Placeholder 4">
            <a:extLst>
              <a:ext uri="{FF2B5EF4-FFF2-40B4-BE49-F238E27FC236}">
                <a16:creationId xmlns:a16="http://schemas.microsoft.com/office/drawing/2014/main" id="{8D0180AA-4ACC-4868-8D3F-C5FDFD49217C}"/>
              </a:ext>
            </a:extLst>
          </p:cNvPr>
          <p:cNvSpPr>
            <a:spLocks noGrp="1"/>
          </p:cNvSpPr>
          <p:nvPr>
            <p:ph idx="1"/>
          </p:nvPr>
        </p:nvSpPr>
        <p:spPr>
          <a:xfrm>
            <a:off x="2634342" y="2206625"/>
            <a:ext cx="9405258" cy="4351338"/>
          </a:xfrm>
        </p:spPr>
        <p:txBody>
          <a:bodyPr>
            <a:normAutofit/>
          </a:bodyPr>
          <a:lstStyle/>
          <a:p>
            <a:r>
              <a:rPr lang="en-US" dirty="0"/>
              <a:t>“As the courts have protected voting rights and required the legislature to fix unfair gerrymanders, legislators have lashed out at judges and passed bills giving them more control over courts…”</a:t>
            </a:r>
          </a:p>
          <a:p>
            <a:pPr marL="914400" lvl="1" indent="-457200">
              <a:buFont typeface="+mj-lt"/>
              <a:buAutoNum type="arabicPeriod"/>
            </a:pPr>
            <a:r>
              <a:rPr lang="en-US" dirty="0"/>
              <a:t>Ended public financing for judicial elections (2013)</a:t>
            </a:r>
          </a:p>
          <a:p>
            <a:pPr marL="914400" lvl="1" indent="-457200">
              <a:buFont typeface="+mj-lt"/>
              <a:buAutoNum type="arabicPeriod"/>
            </a:pPr>
            <a:r>
              <a:rPr lang="en-US" dirty="0"/>
              <a:t>Changed the judicial election system by requiring candidates to represent a political party </a:t>
            </a:r>
          </a:p>
          <a:p>
            <a:pPr marL="914400" lvl="1" indent="-457200">
              <a:buFont typeface="+mj-lt"/>
              <a:buAutoNum type="arabicPeriod"/>
            </a:pPr>
            <a:r>
              <a:rPr lang="en-US" dirty="0"/>
              <a:t>Cancelled judicial primaries</a:t>
            </a:r>
          </a:p>
          <a:p>
            <a:pPr marL="914400" lvl="1" indent="-457200">
              <a:buFont typeface="+mj-lt"/>
              <a:buAutoNum type="arabicPeriod"/>
            </a:pPr>
            <a:r>
              <a:rPr lang="en-US" dirty="0"/>
              <a:t>Eliminated seats on the court of appeals </a:t>
            </a:r>
          </a:p>
          <a:p>
            <a:endParaRPr lang="en-US" dirty="0"/>
          </a:p>
          <a:p>
            <a:endParaRPr lang="en-US" dirty="0"/>
          </a:p>
        </p:txBody>
      </p:sp>
    </p:spTree>
    <p:extLst>
      <p:ext uri="{BB962C8B-B14F-4D97-AF65-F5344CB8AC3E}">
        <p14:creationId xmlns:p14="http://schemas.microsoft.com/office/powerpoint/2010/main" val="1404523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40FA-596C-4980-AEC7-C41F53E23B6F}"/>
              </a:ext>
            </a:extLst>
          </p:cNvPr>
          <p:cNvSpPr>
            <a:spLocks noGrp="1"/>
          </p:cNvSpPr>
          <p:nvPr>
            <p:ph type="title"/>
          </p:nvPr>
        </p:nvSpPr>
        <p:spPr/>
        <p:txBody>
          <a:bodyPr/>
          <a:lstStyle/>
          <a:p>
            <a:r>
              <a:rPr lang="en-US" dirty="0"/>
              <a:t>Responding to Threats to weaken judicial branch powers </a:t>
            </a:r>
          </a:p>
        </p:txBody>
      </p:sp>
      <p:pic>
        <p:nvPicPr>
          <p:cNvPr id="1026" name="Picture 2" descr="Image result for Fair Courts Day protest">
            <a:extLst>
              <a:ext uri="{FF2B5EF4-FFF2-40B4-BE49-F238E27FC236}">
                <a16:creationId xmlns:a16="http://schemas.microsoft.com/office/drawing/2014/main" id="{02DDBF39-0FEE-4AF7-B05E-37A4FFA1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11" y="1890310"/>
            <a:ext cx="6715465" cy="45546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E72AEBC-CF45-4764-862C-FE64FF3C3C1F}"/>
              </a:ext>
            </a:extLst>
          </p:cNvPr>
          <p:cNvSpPr/>
          <p:nvPr/>
        </p:nvSpPr>
        <p:spPr>
          <a:xfrm>
            <a:off x="319162" y="6445000"/>
            <a:ext cx="6096000" cy="261610"/>
          </a:xfrm>
          <a:prstGeom prst="rect">
            <a:avLst/>
          </a:prstGeom>
        </p:spPr>
        <p:txBody>
          <a:bodyPr>
            <a:spAutoFit/>
          </a:bodyPr>
          <a:lstStyle/>
          <a:p>
            <a:r>
              <a:rPr lang="en-US" sz="1100" dirty="0"/>
              <a:t>https://democracync.org/wp-content/uploads/2017/12/1213171212_HDR-992x558.jpg</a:t>
            </a:r>
          </a:p>
        </p:txBody>
      </p:sp>
      <p:sp>
        <p:nvSpPr>
          <p:cNvPr id="4" name="TextBox 3">
            <a:extLst>
              <a:ext uri="{FF2B5EF4-FFF2-40B4-BE49-F238E27FC236}">
                <a16:creationId xmlns:a16="http://schemas.microsoft.com/office/drawing/2014/main" id="{C32B2505-0A49-4753-A1DA-8982358830A2}"/>
              </a:ext>
            </a:extLst>
          </p:cNvPr>
          <p:cNvSpPr txBox="1"/>
          <p:nvPr/>
        </p:nvSpPr>
        <p:spPr>
          <a:xfrm>
            <a:off x="6921305" y="1828247"/>
            <a:ext cx="4909624" cy="3970318"/>
          </a:xfrm>
          <a:prstGeom prst="rect">
            <a:avLst/>
          </a:prstGeom>
          <a:noFill/>
        </p:spPr>
        <p:txBody>
          <a:bodyPr wrap="square" rtlCol="0">
            <a:spAutoFit/>
          </a:bodyPr>
          <a:lstStyle/>
          <a:p>
            <a:r>
              <a:rPr lang="en-US" sz="2800" dirty="0">
                <a:solidFill>
                  <a:schemeClr val="bg1"/>
                </a:solidFill>
                <a:latin typeface="Trebuchet MS" panose="020B0603020202020204" pitchFamily="34" charset="0"/>
              </a:rPr>
              <a:t>North Carolina group </a:t>
            </a:r>
            <a:r>
              <a:rPr lang="en-US" sz="2800" i="1" dirty="0">
                <a:solidFill>
                  <a:schemeClr val="bg1"/>
                </a:solidFill>
                <a:latin typeface="Trebuchet MS" panose="020B0603020202020204" pitchFamily="34" charset="0"/>
              </a:rPr>
              <a:t>We are Democracy North Carolina</a:t>
            </a:r>
            <a:r>
              <a:rPr lang="en-US" sz="2800" dirty="0">
                <a:solidFill>
                  <a:schemeClr val="bg1"/>
                </a:solidFill>
                <a:latin typeface="Trebuchet MS" panose="020B0603020202020204" pitchFamily="34" charset="0"/>
              </a:rPr>
              <a:t> held Fair Courts Day protests focused on:</a:t>
            </a:r>
          </a:p>
          <a:p>
            <a:pPr marL="285750" indent="-285750">
              <a:buFont typeface="Arial" panose="020B0604020202020204" pitchFamily="34" charset="0"/>
              <a:buChar char="•"/>
            </a:pPr>
            <a:r>
              <a:rPr lang="en-US" sz="2800" dirty="0">
                <a:solidFill>
                  <a:schemeClr val="bg1"/>
                </a:solidFill>
                <a:latin typeface="Trebuchet MS" panose="020B0603020202020204" pitchFamily="34" charset="0"/>
              </a:rPr>
              <a:t>Gerrymandering of judicial voting districts</a:t>
            </a:r>
          </a:p>
          <a:p>
            <a:pPr marL="285750" indent="-285750">
              <a:buFont typeface="Arial" panose="020B0604020202020204" pitchFamily="34" charset="0"/>
              <a:buChar char="•"/>
            </a:pPr>
            <a:r>
              <a:rPr lang="en-US" sz="2800" dirty="0">
                <a:solidFill>
                  <a:schemeClr val="bg1"/>
                </a:solidFill>
                <a:latin typeface="Trebuchet MS" panose="020B0603020202020204" pitchFamily="34" charset="0"/>
              </a:rPr>
              <a:t>“Slashing” judicial terms</a:t>
            </a:r>
          </a:p>
          <a:p>
            <a:pPr marL="285750" indent="-285750">
              <a:buFont typeface="Arial" panose="020B0604020202020204" pitchFamily="34" charset="0"/>
              <a:buChar char="•"/>
            </a:pPr>
            <a:r>
              <a:rPr lang="en-US" sz="2800" dirty="0">
                <a:solidFill>
                  <a:schemeClr val="bg1"/>
                </a:solidFill>
                <a:latin typeface="Trebuchet MS" panose="020B0603020202020204" pitchFamily="34" charset="0"/>
              </a:rPr>
              <a:t>And legislative appointment of judges </a:t>
            </a:r>
          </a:p>
        </p:txBody>
      </p:sp>
    </p:spTree>
    <p:extLst>
      <p:ext uri="{BB962C8B-B14F-4D97-AF65-F5344CB8AC3E}">
        <p14:creationId xmlns:p14="http://schemas.microsoft.com/office/powerpoint/2010/main" val="472190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72F3-1B1B-4EB9-A960-80D7AB65BB3E}"/>
              </a:ext>
            </a:extLst>
          </p:cNvPr>
          <p:cNvSpPr>
            <a:spLocks noGrp="1"/>
          </p:cNvSpPr>
          <p:nvPr>
            <p:ph type="title"/>
          </p:nvPr>
        </p:nvSpPr>
        <p:spPr/>
        <p:txBody>
          <a:bodyPr>
            <a:normAutofit fontScale="90000"/>
          </a:bodyPr>
          <a:lstStyle/>
          <a:p>
            <a:r>
              <a:rPr lang="en-US" dirty="0"/>
              <a:t>Responding to Threats to weaken the judicial branch: </a:t>
            </a:r>
            <a:br>
              <a:rPr lang="en-US" dirty="0"/>
            </a:br>
            <a:r>
              <a:rPr lang="en-US" dirty="0"/>
              <a:t>An International Perspective  </a:t>
            </a:r>
          </a:p>
        </p:txBody>
      </p:sp>
      <p:grpSp>
        <p:nvGrpSpPr>
          <p:cNvPr id="11" name="Group 10">
            <a:extLst>
              <a:ext uri="{FF2B5EF4-FFF2-40B4-BE49-F238E27FC236}">
                <a16:creationId xmlns:a16="http://schemas.microsoft.com/office/drawing/2014/main" id="{E1B83281-BDC6-42D2-9F8B-882C5ACBEE6C}"/>
              </a:ext>
            </a:extLst>
          </p:cNvPr>
          <p:cNvGrpSpPr/>
          <p:nvPr/>
        </p:nvGrpSpPr>
        <p:grpSpPr>
          <a:xfrm>
            <a:off x="0" y="1972042"/>
            <a:ext cx="12192000" cy="4846320"/>
            <a:chOff x="251104" y="1690689"/>
            <a:chExt cx="8754335" cy="4274798"/>
          </a:xfrm>
        </p:grpSpPr>
        <p:grpSp>
          <p:nvGrpSpPr>
            <p:cNvPr id="7" name="Group 6">
              <a:extLst>
                <a:ext uri="{FF2B5EF4-FFF2-40B4-BE49-F238E27FC236}">
                  <a16:creationId xmlns:a16="http://schemas.microsoft.com/office/drawing/2014/main" id="{C446A550-CCCF-4DA1-A852-4C0AA3F25925}"/>
                </a:ext>
              </a:extLst>
            </p:cNvPr>
            <p:cNvGrpSpPr/>
            <p:nvPr/>
          </p:nvGrpSpPr>
          <p:grpSpPr>
            <a:xfrm>
              <a:off x="251104" y="1690689"/>
              <a:ext cx="8754334" cy="1632750"/>
              <a:chOff x="363646" y="1968832"/>
              <a:chExt cx="8754334" cy="1632750"/>
            </a:xfrm>
          </p:grpSpPr>
          <p:pic>
            <p:nvPicPr>
              <p:cNvPr id="4" name="Picture 3" descr="Screen Clipping">
                <a:extLst>
                  <a:ext uri="{FF2B5EF4-FFF2-40B4-BE49-F238E27FC236}">
                    <a16:creationId xmlns:a16="http://schemas.microsoft.com/office/drawing/2014/main" id="{22260E1A-D0AE-45C1-BB4D-E9F676FA2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56" y="1968832"/>
                <a:ext cx="5106113" cy="838317"/>
              </a:xfrm>
              <a:prstGeom prst="rect">
                <a:avLst/>
              </a:prstGeom>
            </p:spPr>
          </p:pic>
          <p:pic>
            <p:nvPicPr>
              <p:cNvPr id="6" name="Picture 5" descr="Screen Clipping">
                <a:extLst>
                  <a:ext uri="{FF2B5EF4-FFF2-40B4-BE49-F238E27FC236}">
                    <a16:creationId xmlns:a16="http://schemas.microsoft.com/office/drawing/2014/main" id="{7B4FA00F-AE75-443B-AFEF-8F7CB371D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46" y="2807149"/>
                <a:ext cx="8754334" cy="794433"/>
              </a:xfrm>
              <a:prstGeom prst="rect">
                <a:avLst/>
              </a:prstGeom>
            </p:spPr>
          </p:pic>
        </p:grpSp>
        <p:grpSp>
          <p:nvGrpSpPr>
            <p:cNvPr id="10" name="Group 9">
              <a:extLst>
                <a:ext uri="{FF2B5EF4-FFF2-40B4-BE49-F238E27FC236}">
                  <a16:creationId xmlns:a16="http://schemas.microsoft.com/office/drawing/2014/main" id="{F5499C62-94F0-4A10-890D-B232DC8A6AE4}"/>
                </a:ext>
              </a:extLst>
            </p:cNvPr>
            <p:cNvGrpSpPr/>
            <p:nvPr/>
          </p:nvGrpSpPr>
          <p:grpSpPr>
            <a:xfrm>
              <a:off x="251104" y="3339187"/>
              <a:ext cx="8754335" cy="2626300"/>
              <a:chOff x="251104" y="3339187"/>
              <a:chExt cx="8754335" cy="2626300"/>
            </a:xfrm>
          </p:grpSpPr>
          <p:pic>
            <p:nvPicPr>
              <p:cNvPr id="8" name="Picture 7">
                <a:extLst>
                  <a:ext uri="{FF2B5EF4-FFF2-40B4-BE49-F238E27FC236}">
                    <a16:creationId xmlns:a16="http://schemas.microsoft.com/office/drawing/2014/main" id="{7EF6503B-AF09-4A79-B169-3124FBD08D41}"/>
                  </a:ext>
                </a:extLst>
              </p:cNvPr>
              <p:cNvPicPr>
                <a:picLocks noChangeAspect="1"/>
              </p:cNvPicPr>
              <p:nvPr/>
            </p:nvPicPr>
            <p:blipFill>
              <a:blip r:embed="rId5"/>
              <a:stretch>
                <a:fillRect/>
              </a:stretch>
            </p:blipFill>
            <p:spPr>
              <a:xfrm>
                <a:off x="251104" y="3339187"/>
                <a:ext cx="4377167" cy="2626300"/>
              </a:xfrm>
              <a:prstGeom prst="rect">
                <a:avLst/>
              </a:prstGeom>
            </p:spPr>
          </p:pic>
          <p:pic>
            <p:nvPicPr>
              <p:cNvPr id="9" name="Picture 8">
                <a:extLst>
                  <a:ext uri="{FF2B5EF4-FFF2-40B4-BE49-F238E27FC236}">
                    <a16:creationId xmlns:a16="http://schemas.microsoft.com/office/drawing/2014/main" id="{5514B4E1-FA8B-4FD5-B6E5-53A8EB70E404}"/>
                  </a:ext>
                </a:extLst>
              </p:cNvPr>
              <p:cNvPicPr>
                <a:picLocks noChangeAspect="1"/>
              </p:cNvPicPr>
              <p:nvPr/>
            </p:nvPicPr>
            <p:blipFill>
              <a:blip r:embed="rId6"/>
              <a:stretch>
                <a:fillRect/>
              </a:stretch>
            </p:blipFill>
            <p:spPr>
              <a:xfrm>
                <a:off x="4628272" y="3339187"/>
                <a:ext cx="4377167" cy="2626300"/>
              </a:xfrm>
              <a:prstGeom prst="rect">
                <a:avLst/>
              </a:prstGeom>
            </p:spPr>
          </p:pic>
        </p:grpSp>
      </p:grpSp>
    </p:spTree>
    <p:extLst>
      <p:ext uri="{BB962C8B-B14F-4D97-AF65-F5344CB8AC3E}">
        <p14:creationId xmlns:p14="http://schemas.microsoft.com/office/powerpoint/2010/main" val="59464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D1D828-E9F9-497E-B65A-DC9E6B940B9F}"/>
              </a:ext>
            </a:extLst>
          </p:cNvPr>
          <p:cNvSpPr>
            <a:spLocks noGrp="1"/>
          </p:cNvSpPr>
          <p:nvPr>
            <p:ph idx="1"/>
          </p:nvPr>
        </p:nvSpPr>
        <p:spPr/>
        <p:txBody>
          <a:bodyPr>
            <a:normAutofit/>
          </a:bodyPr>
          <a:lstStyle/>
          <a:p>
            <a:r>
              <a:rPr lang="en-US" sz="3200" b="1" dirty="0">
                <a:latin typeface="Calibri Light" panose="020F0302020204030204" pitchFamily="34" charset="0"/>
                <a:cs typeface="Calibri Light" panose="020F0302020204030204" pitchFamily="34" charset="0"/>
              </a:rPr>
              <a:t>On February 3, 1958 President Dwight Eisenhower established the first Law Day.</a:t>
            </a:r>
          </a:p>
          <a:p>
            <a:r>
              <a:rPr lang="en-US" sz="3200" b="1" dirty="0">
                <a:latin typeface="Calibri Light" panose="020F0302020204030204" pitchFamily="34" charset="0"/>
                <a:cs typeface="Calibri Light" panose="020F0302020204030204" pitchFamily="34" charset="0"/>
              </a:rPr>
              <a:t>In 1961, Congress issued a joint resolution designating May 1 as the official date for celebrating Law Day, which is subsequently codified (U.S. Code, Title 36, Section 113). </a:t>
            </a:r>
          </a:p>
          <a:p>
            <a:r>
              <a:rPr lang="en-US" sz="3200" b="1" dirty="0">
                <a:latin typeface="Calibri Light" panose="020F0302020204030204" pitchFamily="34" charset="0"/>
                <a:cs typeface="Calibri Light" panose="020F0302020204030204" pitchFamily="34" charset="0"/>
              </a:rPr>
              <a:t>Every President since then has issued a Law Day proclamation on May 1 to celebrate the nation's commitment to the rule of law.</a:t>
            </a:r>
          </a:p>
          <a:p>
            <a:endParaRPr lang="en-US" dirty="0"/>
          </a:p>
        </p:txBody>
      </p:sp>
      <p:sp>
        <p:nvSpPr>
          <p:cNvPr id="6" name="Title 5">
            <a:extLst>
              <a:ext uri="{FF2B5EF4-FFF2-40B4-BE49-F238E27FC236}">
                <a16:creationId xmlns:a16="http://schemas.microsoft.com/office/drawing/2014/main" id="{9A2FC620-E35C-426A-A7D1-DF079E85CAE4}"/>
              </a:ext>
            </a:extLst>
          </p:cNvPr>
          <p:cNvSpPr>
            <a:spLocks noGrp="1"/>
          </p:cNvSpPr>
          <p:nvPr>
            <p:ph type="title"/>
          </p:nvPr>
        </p:nvSpPr>
        <p:spPr/>
        <p:txBody>
          <a:bodyPr/>
          <a:lstStyle/>
          <a:p>
            <a:r>
              <a:rPr lang="en-US" dirty="0"/>
              <a:t>History of Law day</a:t>
            </a:r>
          </a:p>
        </p:txBody>
      </p:sp>
    </p:spTree>
    <p:extLst>
      <p:ext uri="{BB962C8B-B14F-4D97-AF65-F5344CB8AC3E}">
        <p14:creationId xmlns:p14="http://schemas.microsoft.com/office/powerpoint/2010/main" val="2789601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563D-E00D-4706-9C5E-9768DDAE3904}"/>
              </a:ext>
            </a:extLst>
          </p:cNvPr>
          <p:cNvSpPr>
            <a:spLocks noGrp="1"/>
          </p:cNvSpPr>
          <p:nvPr>
            <p:ph type="title"/>
          </p:nvPr>
        </p:nvSpPr>
        <p:spPr/>
        <p:txBody>
          <a:bodyPr/>
          <a:lstStyle/>
          <a:p>
            <a:r>
              <a:rPr lang="en-US" dirty="0"/>
              <a:t>Where do you stand?</a:t>
            </a:r>
          </a:p>
        </p:txBody>
      </p:sp>
      <p:sp>
        <p:nvSpPr>
          <p:cNvPr id="3" name="TextBox 2">
            <a:extLst>
              <a:ext uri="{FF2B5EF4-FFF2-40B4-BE49-F238E27FC236}">
                <a16:creationId xmlns:a16="http://schemas.microsoft.com/office/drawing/2014/main" id="{ADB20654-E612-40D7-AB60-BB2C4DCA396D}"/>
              </a:ext>
            </a:extLst>
          </p:cNvPr>
          <p:cNvSpPr txBox="1"/>
          <p:nvPr/>
        </p:nvSpPr>
        <p:spPr>
          <a:xfrm>
            <a:off x="288758" y="1961147"/>
            <a:ext cx="11574379" cy="5539978"/>
          </a:xfrm>
          <a:prstGeom prst="rect">
            <a:avLst/>
          </a:prstGeom>
          <a:noFill/>
        </p:spPr>
        <p:txBody>
          <a:bodyPr wrap="square" rtlCol="0">
            <a:spAutoFit/>
          </a:bodyPr>
          <a:lstStyle/>
          <a:p>
            <a:r>
              <a:rPr lang="en-US" sz="2800" dirty="0">
                <a:solidFill>
                  <a:schemeClr val="bg1"/>
                </a:solidFill>
              </a:rPr>
              <a:t>How important is separation of powers in our constitutional structure?</a:t>
            </a:r>
          </a:p>
          <a:p>
            <a:endParaRPr lang="en-US" sz="2800" dirty="0">
              <a:solidFill>
                <a:schemeClr val="bg1"/>
              </a:solidFill>
            </a:endParaRPr>
          </a:p>
          <a:p>
            <a:r>
              <a:rPr lang="en-US" sz="2800" dirty="0">
                <a:solidFill>
                  <a:schemeClr val="bg1"/>
                </a:solidFill>
              </a:rPr>
              <a:t>Would you recognize attempts by other branches, groups, or individuals to gain more control/power or to weaken the powers of another branch?</a:t>
            </a:r>
          </a:p>
          <a:p>
            <a:endParaRPr lang="en-US" sz="2800" dirty="0">
              <a:solidFill>
                <a:schemeClr val="bg1"/>
              </a:solidFill>
            </a:endParaRPr>
          </a:p>
          <a:p>
            <a:r>
              <a:rPr lang="en-US" sz="2800" dirty="0">
                <a:solidFill>
                  <a:schemeClr val="bg1"/>
                </a:solidFill>
              </a:rPr>
              <a:t>Why is it important for the public to understand the  role of the judiciary in safeguarding the Constitution, protecting our rights, and upholding the rule of law?</a:t>
            </a:r>
          </a:p>
          <a:p>
            <a:endParaRPr lang="en-US" sz="2800" dirty="0">
              <a:solidFill>
                <a:schemeClr val="bg1"/>
              </a:solidFill>
            </a:endParaRPr>
          </a:p>
          <a:p>
            <a:r>
              <a:rPr lang="en-US" sz="2800" dirty="0">
                <a:solidFill>
                  <a:schemeClr val="bg1"/>
                </a:solidFill>
              </a:rPr>
              <a:t> Why is it important for courts to be insulated from political pressure and other external influences?</a:t>
            </a:r>
          </a:p>
          <a:p>
            <a:r>
              <a:rPr lang="en-US" sz="2800" dirty="0"/>
              <a:t> </a:t>
            </a:r>
          </a:p>
          <a:p>
            <a:endParaRPr lang="en-US" dirty="0"/>
          </a:p>
        </p:txBody>
      </p:sp>
    </p:spTree>
    <p:extLst>
      <p:ext uri="{BB962C8B-B14F-4D97-AF65-F5344CB8AC3E}">
        <p14:creationId xmlns:p14="http://schemas.microsoft.com/office/powerpoint/2010/main" val="403649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2194-689F-4AD9-A3A8-5C52F21A8F11}"/>
              </a:ext>
            </a:extLst>
          </p:cNvPr>
          <p:cNvSpPr>
            <a:spLocks noGrp="1"/>
          </p:cNvSpPr>
          <p:nvPr>
            <p:ph type="title"/>
          </p:nvPr>
        </p:nvSpPr>
        <p:spPr/>
        <p:txBody>
          <a:bodyPr>
            <a:normAutofit/>
          </a:bodyPr>
          <a:lstStyle/>
          <a:p>
            <a:r>
              <a:rPr lang="en-US" dirty="0"/>
              <a:t>Informed Voters, Fair Judges Project </a:t>
            </a:r>
            <a:br>
              <a:rPr lang="en-US" dirty="0"/>
            </a:br>
            <a:r>
              <a:rPr lang="en-US" dirty="0"/>
              <a:t>www.ivp.nawj.org</a:t>
            </a:r>
          </a:p>
        </p:txBody>
      </p:sp>
      <p:pic>
        <p:nvPicPr>
          <p:cNvPr id="4" name="Picture 3" descr="Screen Clipping">
            <a:extLst>
              <a:ext uri="{FF2B5EF4-FFF2-40B4-BE49-F238E27FC236}">
                <a16:creationId xmlns:a16="http://schemas.microsoft.com/office/drawing/2014/main" id="{4B0D1F23-5ED8-4C3B-B03A-56D669DD2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824" y="1956375"/>
            <a:ext cx="6910631" cy="4492958"/>
          </a:xfrm>
          <a:prstGeom prst="rect">
            <a:avLst/>
          </a:prstGeom>
        </p:spPr>
      </p:pic>
      <p:pic>
        <p:nvPicPr>
          <p:cNvPr id="6" name="Picture 5" descr="Screen Clipping">
            <a:extLst>
              <a:ext uri="{FF2B5EF4-FFF2-40B4-BE49-F238E27FC236}">
                <a16:creationId xmlns:a16="http://schemas.microsoft.com/office/drawing/2014/main" id="{F552BF8B-D230-4710-89C4-823D6BF7D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07" y="1956375"/>
            <a:ext cx="4335364" cy="2434257"/>
          </a:xfrm>
          <a:prstGeom prst="rect">
            <a:avLst/>
          </a:prstGeom>
        </p:spPr>
      </p:pic>
      <p:pic>
        <p:nvPicPr>
          <p:cNvPr id="8" name="Picture 7" descr="Screen Clipping">
            <a:extLst>
              <a:ext uri="{FF2B5EF4-FFF2-40B4-BE49-F238E27FC236}">
                <a16:creationId xmlns:a16="http://schemas.microsoft.com/office/drawing/2014/main" id="{3931C959-36C0-4A1B-82D4-868D2FE34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383" y="4656318"/>
            <a:ext cx="1887212" cy="1186248"/>
          </a:xfrm>
          <a:prstGeom prst="rect">
            <a:avLst/>
          </a:prstGeom>
        </p:spPr>
      </p:pic>
      <p:pic>
        <p:nvPicPr>
          <p:cNvPr id="10" name="Picture 9" descr="Screen Clipping">
            <a:extLst>
              <a:ext uri="{FF2B5EF4-FFF2-40B4-BE49-F238E27FC236}">
                <a16:creationId xmlns:a16="http://schemas.microsoft.com/office/drawing/2014/main" id="{B29599A9-435F-41D9-B50A-0D4FCCD494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772" y="5987481"/>
            <a:ext cx="4248434" cy="576574"/>
          </a:xfrm>
          <a:prstGeom prst="rect">
            <a:avLst/>
          </a:prstGeom>
        </p:spPr>
      </p:pic>
    </p:spTree>
    <p:extLst>
      <p:ext uri="{BB962C8B-B14F-4D97-AF65-F5344CB8AC3E}">
        <p14:creationId xmlns:p14="http://schemas.microsoft.com/office/powerpoint/2010/main" val="399810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8B22-784F-4D95-B5AC-D9FB31894051}"/>
              </a:ext>
            </a:extLst>
          </p:cNvPr>
          <p:cNvSpPr>
            <a:spLocks noGrp="1"/>
          </p:cNvSpPr>
          <p:nvPr>
            <p:ph type="title"/>
          </p:nvPr>
        </p:nvSpPr>
        <p:spPr>
          <a:xfrm>
            <a:off x="838200" y="365125"/>
            <a:ext cx="10515600" cy="1325563"/>
          </a:xfrm>
        </p:spPr>
        <p:txBody>
          <a:bodyPr/>
          <a:lstStyle/>
          <a:p>
            <a:r>
              <a:rPr lang="en-US" dirty="0"/>
              <a:t>What the public knows…..</a:t>
            </a:r>
          </a:p>
        </p:txBody>
      </p:sp>
      <p:sp>
        <p:nvSpPr>
          <p:cNvPr id="3" name="Content Placeholder 2">
            <a:extLst>
              <a:ext uri="{FF2B5EF4-FFF2-40B4-BE49-F238E27FC236}">
                <a16:creationId xmlns:a16="http://schemas.microsoft.com/office/drawing/2014/main" id="{1C77B299-C447-4E3D-AF31-39A420434050}"/>
              </a:ext>
            </a:extLst>
          </p:cNvPr>
          <p:cNvSpPr>
            <a:spLocks noGrp="1"/>
          </p:cNvSpPr>
          <p:nvPr>
            <p:ph idx="1"/>
          </p:nvPr>
        </p:nvSpPr>
        <p:spPr/>
        <p:txBody>
          <a:bodyPr>
            <a:normAutofit/>
          </a:bodyPr>
          <a:lstStyle/>
          <a:p>
            <a:r>
              <a:rPr lang="en-US" sz="4000" b="1" kern="0" dirty="0">
                <a:latin typeface="+mj-lt"/>
              </a:rPr>
              <a:t>Only 26% of respondents could name all three branches of the U.S. government; 31% could not name a single one.</a:t>
            </a:r>
          </a:p>
          <a:p>
            <a:endParaRPr lang="en-US" sz="4000" b="1" kern="0" dirty="0">
              <a:latin typeface="+mj-lt"/>
            </a:endParaRPr>
          </a:p>
          <a:p>
            <a:r>
              <a:rPr lang="en-US" sz="4000" b="1" kern="0" dirty="0">
                <a:latin typeface="+mj-lt"/>
              </a:rPr>
              <a:t>One in five Americans incorrectly thinks that a 5-4 Supreme Court decision is sent back to Congress for reconsideration</a:t>
            </a:r>
            <a:r>
              <a:rPr lang="en-US" sz="3600" kern="0" dirty="0">
                <a:latin typeface="Bell MT" panose="02020503060305020303" pitchFamily="18" charset="0"/>
              </a:rPr>
              <a:t>.</a:t>
            </a:r>
          </a:p>
          <a:p>
            <a:endParaRPr lang="en-US" sz="3600" kern="0" dirty="0">
              <a:latin typeface="Bell MT" panose="02020503060305020303" pitchFamily="18" charset="0"/>
            </a:endParaRPr>
          </a:p>
          <a:p>
            <a:endParaRPr lang="en-US" kern="0" dirty="0">
              <a:latin typeface="Bell MT" panose="02020503060305020303" pitchFamily="18" charset="0"/>
            </a:endParaRPr>
          </a:p>
          <a:p>
            <a:endParaRPr lang="en-US" dirty="0"/>
          </a:p>
        </p:txBody>
      </p:sp>
    </p:spTree>
    <p:extLst>
      <p:ext uri="{BB962C8B-B14F-4D97-AF65-F5344CB8AC3E}">
        <p14:creationId xmlns:p14="http://schemas.microsoft.com/office/powerpoint/2010/main" val="408547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of the Branches </a:t>
            </a:r>
          </a:p>
        </p:txBody>
      </p:sp>
      <p:grpSp>
        <p:nvGrpSpPr>
          <p:cNvPr id="12" name="Group 11">
            <a:extLst>
              <a:ext uri="{FF2B5EF4-FFF2-40B4-BE49-F238E27FC236}">
                <a16:creationId xmlns:a16="http://schemas.microsoft.com/office/drawing/2014/main" id="{8A6BA3BC-00E9-4186-932A-9CB5B1995C2B}"/>
              </a:ext>
            </a:extLst>
          </p:cNvPr>
          <p:cNvGrpSpPr/>
          <p:nvPr/>
        </p:nvGrpSpPr>
        <p:grpSpPr>
          <a:xfrm>
            <a:off x="2793884" y="1746471"/>
            <a:ext cx="2960077" cy="2099365"/>
            <a:chOff x="3670346" y="131443"/>
            <a:chExt cx="2960077" cy="2099365"/>
          </a:xfrm>
        </p:grpSpPr>
        <p:grpSp>
          <p:nvGrpSpPr>
            <p:cNvPr id="5" name="Group 4"/>
            <p:cNvGrpSpPr/>
            <p:nvPr/>
          </p:nvGrpSpPr>
          <p:grpSpPr>
            <a:xfrm>
              <a:off x="3670346" y="131443"/>
              <a:ext cx="2960077" cy="2099365"/>
              <a:chOff x="445112" y="1784374"/>
              <a:chExt cx="2960077" cy="2099365"/>
            </a:xfrm>
          </p:grpSpPr>
          <p:pic>
            <p:nvPicPr>
              <p:cNvPr id="1026" name="Picture 2"/>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78000"/>
                        </a14:imgEffect>
                      </a14:imgLayer>
                    </a14:imgProps>
                  </a:ext>
                  <a:ext uri="{28A0092B-C50C-407E-A947-70E740481C1C}">
                    <a14:useLocalDpi xmlns:a14="http://schemas.microsoft.com/office/drawing/2010/main" val="0"/>
                  </a:ext>
                </a:extLst>
              </a:blip>
              <a:srcRect/>
              <a:stretch>
                <a:fillRect/>
              </a:stretch>
            </p:blipFill>
            <p:spPr bwMode="auto">
              <a:xfrm>
                <a:off x="670744" y="2632678"/>
                <a:ext cx="2538737" cy="125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5112" y="1784374"/>
                <a:ext cx="2960077" cy="830997"/>
              </a:xfrm>
              <a:prstGeom prst="rect">
                <a:avLst/>
              </a:prstGeom>
              <a:noFill/>
            </p:spPr>
            <p:txBody>
              <a:bodyPr wrap="square" rtlCol="0">
                <a:spAutoFit/>
              </a:bodyPr>
              <a:lstStyle/>
              <a:p>
                <a:pPr algn="ctr"/>
                <a:r>
                  <a:rPr lang="en-US" sz="2400" b="1" dirty="0">
                    <a:solidFill>
                      <a:schemeClr val="bg1"/>
                    </a:solidFill>
                    <a:latin typeface="Cambria" panose="02040503050406030204" pitchFamily="18" charset="0"/>
                  </a:rPr>
                  <a:t>ARTICLE 1  Legislative Branch</a:t>
                </a:r>
              </a:p>
            </p:txBody>
          </p:sp>
        </p:grpSp>
        <p:sp>
          <p:nvSpPr>
            <p:cNvPr id="3" name="TextBox 2"/>
            <p:cNvSpPr txBox="1"/>
            <p:nvPr/>
          </p:nvSpPr>
          <p:spPr>
            <a:xfrm>
              <a:off x="3789636" y="1264379"/>
              <a:ext cx="2590800" cy="584775"/>
            </a:xfrm>
            <a:prstGeom prst="rect">
              <a:avLst/>
            </a:prstGeom>
            <a:noFill/>
          </p:spPr>
          <p:txBody>
            <a:bodyPr wrap="square" rtlCol="0">
              <a:spAutoFit/>
            </a:bodyPr>
            <a:lstStyle/>
            <a:p>
              <a:pPr algn="ctr"/>
              <a:r>
                <a:rPr lang="en-US" sz="3200" b="1" dirty="0">
                  <a:solidFill>
                    <a:srgbClr val="104E70"/>
                  </a:solidFill>
                  <a:latin typeface="Plantagenet Cherokee" panose="02020602070100000000" pitchFamily="18" charset="0"/>
                </a:rPr>
                <a:t>Make Law </a:t>
              </a:r>
            </a:p>
          </p:txBody>
        </p:sp>
      </p:grpSp>
      <p:grpSp>
        <p:nvGrpSpPr>
          <p:cNvPr id="11" name="Group 10">
            <a:extLst>
              <a:ext uri="{FF2B5EF4-FFF2-40B4-BE49-F238E27FC236}">
                <a16:creationId xmlns:a16="http://schemas.microsoft.com/office/drawing/2014/main" id="{42819D56-5A38-4A05-AD06-93CC56577276}"/>
              </a:ext>
            </a:extLst>
          </p:cNvPr>
          <p:cNvGrpSpPr/>
          <p:nvPr/>
        </p:nvGrpSpPr>
        <p:grpSpPr>
          <a:xfrm>
            <a:off x="6214362" y="1763433"/>
            <a:ext cx="2960077" cy="2072358"/>
            <a:chOff x="6483883" y="204594"/>
            <a:chExt cx="2960077" cy="2072358"/>
          </a:xfrm>
        </p:grpSpPr>
        <p:grpSp>
          <p:nvGrpSpPr>
            <p:cNvPr id="6" name="Group 5"/>
            <p:cNvGrpSpPr/>
            <p:nvPr/>
          </p:nvGrpSpPr>
          <p:grpSpPr>
            <a:xfrm>
              <a:off x="6483883" y="204594"/>
              <a:ext cx="2960077" cy="2072358"/>
              <a:chOff x="3282460" y="2147338"/>
              <a:chExt cx="2960077" cy="2072358"/>
            </a:xfrm>
          </p:grpSpPr>
          <p:pic>
            <p:nvPicPr>
              <p:cNvPr id="1027" name="Picture 3"/>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contrast="-75000"/>
                        </a14:imgEffect>
                      </a14:imgLayer>
                    </a14:imgProps>
                  </a:ext>
                  <a:ext uri="{28A0092B-C50C-407E-A947-70E740481C1C}">
                    <a14:useLocalDpi xmlns:a14="http://schemas.microsoft.com/office/drawing/2010/main" val="0"/>
                  </a:ext>
                </a:extLst>
              </a:blip>
              <a:srcRect/>
              <a:stretch>
                <a:fillRect/>
              </a:stretch>
            </p:blipFill>
            <p:spPr bwMode="auto">
              <a:xfrm>
                <a:off x="3505200" y="2968635"/>
                <a:ext cx="2514600" cy="125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82460" y="2147338"/>
                <a:ext cx="2960077" cy="830997"/>
              </a:xfrm>
              <a:prstGeom prst="rect">
                <a:avLst/>
              </a:prstGeom>
              <a:noFill/>
            </p:spPr>
            <p:txBody>
              <a:bodyPr wrap="square" rtlCol="0">
                <a:spAutoFit/>
              </a:bodyPr>
              <a:lstStyle/>
              <a:p>
                <a:pPr algn="ctr"/>
                <a:r>
                  <a:rPr lang="en-US" sz="2400" b="1" dirty="0">
                    <a:solidFill>
                      <a:schemeClr val="bg1"/>
                    </a:solidFill>
                    <a:latin typeface="Plantagenet Cherokee" panose="02020602070100000000" pitchFamily="18" charset="0"/>
                  </a:rPr>
                  <a:t>ARTICLE 2</a:t>
                </a:r>
              </a:p>
              <a:p>
                <a:pPr algn="ctr"/>
                <a:r>
                  <a:rPr lang="en-US" sz="2400" b="1" dirty="0">
                    <a:solidFill>
                      <a:schemeClr val="bg1"/>
                    </a:solidFill>
                    <a:latin typeface="Plantagenet Cherokee" panose="02020602070100000000" pitchFamily="18" charset="0"/>
                  </a:rPr>
                  <a:t>Executive Branch</a:t>
                </a:r>
              </a:p>
            </p:txBody>
          </p:sp>
        </p:grpSp>
        <p:sp>
          <p:nvSpPr>
            <p:cNvPr id="25" name="TextBox 24"/>
            <p:cNvSpPr txBox="1"/>
            <p:nvPr/>
          </p:nvSpPr>
          <p:spPr>
            <a:xfrm>
              <a:off x="6700369" y="1101072"/>
              <a:ext cx="2590800" cy="1077218"/>
            </a:xfrm>
            <a:prstGeom prst="rect">
              <a:avLst/>
            </a:prstGeom>
            <a:noFill/>
          </p:spPr>
          <p:txBody>
            <a:bodyPr wrap="square" rtlCol="0">
              <a:spAutoFit/>
            </a:bodyPr>
            <a:lstStyle/>
            <a:p>
              <a:pPr algn="ctr"/>
              <a:r>
                <a:rPr lang="en-US" sz="3200" b="1" dirty="0">
                  <a:solidFill>
                    <a:srgbClr val="104E70"/>
                  </a:solidFill>
                  <a:latin typeface="Plantagenet Cherokee" panose="02020602070100000000" pitchFamily="18" charset="0"/>
                </a:rPr>
                <a:t>Execute the law</a:t>
              </a:r>
            </a:p>
          </p:txBody>
        </p:sp>
      </p:grpSp>
      <p:grpSp>
        <p:nvGrpSpPr>
          <p:cNvPr id="8" name="Group 7">
            <a:extLst>
              <a:ext uri="{FF2B5EF4-FFF2-40B4-BE49-F238E27FC236}">
                <a16:creationId xmlns:a16="http://schemas.microsoft.com/office/drawing/2014/main" id="{3FFF32A3-93BD-4A7B-B19E-F88610C047EC}"/>
              </a:ext>
            </a:extLst>
          </p:cNvPr>
          <p:cNvGrpSpPr/>
          <p:nvPr/>
        </p:nvGrpSpPr>
        <p:grpSpPr>
          <a:xfrm>
            <a:off x="9228718" y="1742678"/>
            <a:ext cx="2960077" cy="2103158"/>
            <a:chOff x="7485186" y="1572258"/>
            <a:chExt cx="2960077" cy="2103158"/>
          </a:xfrm>
        </p:grpSpPr>
        <p:grpSp>
          <p:nvGrpSpPr>
            <p:cNvPr id="7" name="Group 6"/>
            <p:cNvGrpSpPr/>
            <p:nvPr/>
          </p:nvGrpSpPr>
          <p:grpSpPr>
            <a:xfrm>
              <a:off x="7485186" y="1572258"/>
              <a:ext cx="2960077" cy="2103158"/>
              <a:chOff x="5968511" y="1942624"/>
              <a:chExt cx="2960077" cy="2103158"/>
            </a:xfrm>
          </p:grpSpPr>
          <p:pic>
            <p:nvPicPr>
              <p:cNvPr id="1028" name="Picture 4"/>
              <p:cNvPicPr>
                <a:picLocks noChangeAspect="1" noChangeArrowheads="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contrast="-76000"/>
                        </a14:imgEffect>
                      </a14:imgLayer>
                    </a14:imgProps>
                  </a:ext>
                  <a:ext uri="{28A0092B-C50C-407E-A947-70E740481C1C}">
                    <a14:useLocalDpi xmlns:a14="http://schemas.microsoft.com/office/drawing/2010/main" val="0"/>
                  </a:ext>
                </a:extLst>
              </a:blip>
              <a:srcRect b="25903"/>
              <a:stretch/>
            </p:blipFill>
            <p:spPr bwMode="auto">
              <a:xfrm>
                <a:off x="6134099" y="2754222"/>
                <a:ext cx="2628900" cy="129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968511" y="1942624"/>
                <a:ext cx="2960077" cy="830997"/>
              </a:xfrm>
              <a:prstGeom prst="rect">
                <a:avLst/>
              </a:prstGeom>
              <a:noFill/>
            </p:spPr>
            <p:txBody>
              <a:bodyPr wrap="square" rtlCol="0">
                <a:spAutoFit/>
              </a:bodyPr>
              <a:lstStyle/>
              <a:p>
                <a:pPr algn="ctr"/>
                <a:r>
                  <a:rPr lang="en-US" sz="2400" b="1" dirty="0">
                    <a:solidFill>
                      <a:schemeClr val="bg1"/>
                    </a:solidFill>
                    <a:latin typeface="Plantagenet Cherokee" panose="02020602070100000000" pitchFamily="18" charset="0"/>
                  </a:rPr>
                  <a:t>ARTICLE 3</a:t>
                </a:r>
              </a:p>
              <a:p>
                <a:pPr algn="ctr"/>
                <a:r>
                  <a:rPr lang="en-US" sz="2400" b="1" dirty="0">
                    <a:solidFill>
                      <a:schemeClr val="bg1"/>
                    </a:solidFill>
                    <a:latin typeface="Plantagenet Cherokee" panose="02020602070100000000" pitchFamily="18" charset="0"/>
                  </a:rPr>
                  <a:t>Judicial Branch</a:t>
                </a:r>
              </a:p>
            </p:txBody>
          </p:sp>
        </p:grpSp>
        <p:sp>
          <p:nvSpPr>
            <p:cNvPr id="26" name="TextBox 25"/>
            <p:cNvSpPr txBox="1"/>
            <p:nvPr/>
          </p:nvSpPr>
          <p:spPr>
            <a:xfrm>
              <a:off x="7696200" y="2514601"/>
              <a:ext cx="2590800" cy="954107"/>
            </a:xfrm>
            <a:prstGeom prst="rect">
              <a:avLst/>
            </a:prstGeom>
            <a:noFill/>
          </p:spPr>
          <p:txBody>
            <a:bodyPr wrap="square" rtlCol="0">
              <a:spAutoFit/>
            </a:bodyPr>
            <a:lstStyle/>
            <a:p>
              <a:pPr algn="ctr"/>
              <a:r>
                <a:rPr lang="en-US" sz="2800" b="1" dirty="0">
                  <a:solidFill>
                    <a:srgbClr val="104E70"/>
                  </a:solidFill>
                  <a:latin typeface="Plantagenet Cherokee" panose="02020602070100000000" pitchFamily="18" charset="0"/>
                </a:rPr>
                <a:t>Interpret and apply the law</a:t>
              </a:r>
            </a:p>
          </p:txBody>
        </p:sp>
      </p:grpSp>
      <p:sp>
        <p:nvSpPr>
          <p:cNvPr id="13" name="Rectangle 12">
            <a:extLst>
              <a:ext uri="{FF2B5EF4-FFF2-40B4-BE49-F238E27FC236}">
                <a16:creationId xmlns:a16="http://schemas.microsoft.com/office/drawing/2014/main" id="{C9CEBD75-F098-46E2-B5F8-2727E24E75B9}"/>
              </a:ext>
            </a:extLst>
          </p:cNvPr>
          <p:cNvSpPr/>
          <p:nvPr/>
        </p:nvSpPr>
        <p:spPr>
          <a:xfrm>
            <a:off x="3019516" y="4391526"/>
            <a:ext cx="8771431" cy="2419124"/>
          </a:xfrm>
          <a:prstGeom prst="rect">
            <a:avLst/>
          </a:prstGeom>
        </p:spPr>
        <p:txBody>
          <a:bodyPr wrap="square">
            <a:spAutoFit/>
          </a:bodyPr>
          <a:lstStyle/>
          <a:p>
            <a:pPr marL="228600" lvl="0" indent="-228600" defTabSz="914400" fontAlgn="base">
              <a:lnSpc>
                <a:spcPct val="90000"/>
              </a:lnSpc>
              <a:spcBef>
                <a:spcPts val="1000"/>
              </a:spcBef>
              <a:buFont typeface="Arial" panose="020B0604020202020204" pitchFamily="34" charset="0"/>
              <a:buChar char="•"/>
            </a:pPr>
            <a:r>
              <a:rPr lang="en-US" sz="2800" dirty="0">
                <a:solidFill>
                  <a:prstClr val="white"/>
                </a:solidFill>
                <a:latin typeface="Trebuchet MS" panose="020B0603020202020204" pitchFamily="34" charset="0"/>
              </a:rPr>
              <a:t>Separation of Powers:  U. S. Constitution divides powers and responsibilities of government into three distinct, coequal sections or “branches” to ensure a central government in which no individual or group gains too much control. No one branch reigns supreme.</a:t>
            </a:r>
          </a:p>
        </p:txBody>
      </p:sp>
    </p:spTree>
    <p:extLst>
      <p:ext uri="{BB962C8B-B14F-4D97-AF65-F5344CB8AC3E}">
        <p14:creationId xmlns:p14="http://schemas.microsoft.com/office/powerpoint/2010/main" val="3953807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29A8-0359-43D4-BA24-55B72630A37C}"/>
              </a:ext>
            </a:extLst>
          </p:cNvPr>
          <p:cNvSpPr>
            <a:spLocks noGrp="1"/>
          </p:cNvSpPr>
          <p:nvPr>
            <p:ph type="title"/>
          </p:nvPr>
        </p:nvSpPr>
        <p:spPr/>
        <p:txBody>
          <a:bodyPr>
            <a:normAutofit fontScale="90000"/>
          </a:bodyPr>
          <a:lstStyle/>
          <a:p>
            <a:r>
              <a:rPr lang="en-US" dirty="0"/>
              <a:t>What stops one branch of government from becoming too powerful?</a:t>
            </a:r>
          </a:p>
        </p:txBody>
      </p:sp>
      <p:pic>
        <p:nvPicPr>
          <p:cNvPr id="5" name="Picture 4" descr="Screen Clipping">
            <a:extLst>
              <a:ext uri="{FF2B5EF4-FFF2-40B4-BE49-F238E27FC236}">
                <a16:creationId xmlns:a16="http://schemas.microsoft.com/office/drawing/2014/main" id="{510CA4D1-68A5-4AC9-A76A-9E7D434B8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273" y="1901296"/>
            <a:ext cx="7172009" cy="4552932"/>
          </a:xfrm>
          <a:prstGeom prst="rect">
            <a:avLst/>
          </a:prstGeom>
        </p:spPr>
      </p:pic>
    </p:spTree>
    <p:extLst>
      <p:ext uri="{BB962C8B-B14F-4D97-AF65-F5344CB8AC3E}">
        <p14:creationId xmlns:p14="http://schemas.microsoft.com/office/powerpoint/2010/main" val="42940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100" y="-4127"/>
            <a:ext cx="9949899" cy="1143000"/>
          </a:xfrm>
        </p:spPr>
        <p:txBody>
          <a:bodyPr>
            <a:noAutofit/>
          </a:bodyPr>
          <a:lstStyle/>
          <a:p>
            <a:pPr algn="ctr"/>
            <a:r>
              <a:rPr lang="en-US" sz="4800" dirty="0"/>
              <a:t>Separation of Powers </a:t>
            </a:r>
          </a:p>
        </p:txBody>
      </p:sp>
      <p:sp>
        <p:nvSpPr>
          <p:cNvPr id="3" name="Content Placeholder 2"/>
          <p:cNvSpPr>
            <a:spLocks noGrp="1"/>
          </p:cNvSpPr>
          <p:nvPr>
            <p:ph sz="quarter" idx="1"/>
          </p:nvPr>
        </p:nvSpPr>
        <p:spPr>
          <a:xfrm>
            <a:off x="4254499" y="1234902"/>
            <a:ext cx="7462110" cy="2121481"/>
          </a:xfrm>
        </p:spPr>
        <p:txBody>
          <a:bodyPr>
            <a:normAutofit/>
          </a:bodyPr>
          <a:lstStyle/>
          <a:p>
            <a:r>
              <a:rPr lang="fr-FR" dirty="0"/>
              <a:t>Montesquieu </a:t>
            </a:r>
            <a:r>
              <a:rPr lang="en-US" dirty="0"/>
              <a:t>argued that in order to keep a government from becoming too powerful:</a:t>
            </a:r>
          </a:p>
          <a:p>
            <a:pPr lvl="1"/>
            <a:r>
              <a:rPr lang="en-US" dirty="0"/>
              <a:t>Power must be separated</a:t>
            </a:r>
          </a:p>
          <a:p>
            <a:pPr lvl="1"/>
            <a:r>
              <a:rPr lang="en-US" dirty="0"/>
              <a:t>Power must be checked</a:t>
            </a:r>
          </a:p>
          <a:p>
            <a:pPr lvl="1"/>
            <a:r>
              <a:rPr lang="en-US" dirty="0"/>
              <a:t>Power must be balanced </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2794" y="1252192"/>
            <a:ext cx="1614947" cy="212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853772" y="3172826"/>
            <a:ext cx="236911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sp>
        <p:nvSpPr>
          <p:cNvPr id="7" name="Rectangle 6"/>
          <p:cNvSpPr/>
          <p:nvPr/>
        </p:nvSpPr>
        <p:spPr>
          <a:xfrm>
            <a:off x="8705653" y="4657131"/>
            <a:ext cx="1639360" cy="646331"/>
          </a:xfrm>
          <a:prstGeom prst="rect">
            <a:avLst/>
          </a:prstGeom>
          <a:noFill/>
        </p:spPr>
        <p:txBody>
          <a:bodyPr wrap="none" lIns="91440" tIns="45720" rIns="91440" bIns="45720">
            <a:spAutoFit/>
          </a:bodyPr>
          <a:lstStyle/>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sp>
        <p:nvSpPr>
          <p:cNvPr id="9" name="Rectangle 8"/>
          <p:cNvSpPr/>
          <p:nvPr/>
        </p:nvSpPr>
        <p:spPr>
          <a:xfrm>
            <a:off x="6000938" y="4969892"/>
            <a:ext cx="1639360" cy="646331"/>
          </a:xfrm>
          <a:prstGeom prst="rect">
            <a:avLst/>
          </a:prstGeom>
          <a:noFill/>
        </p:spPr>
        <p:txBody>
          <a:bodyPr wrap="none" lIns="91440" tIns="45720" rIns="91440" bIns="45720">
            <a:spAutoFit/>
          </a:bodyPr>
          <a:lstStyle/>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sp>
        <p:nvSpPr>
          <p:cNvPr id="10" name="Rectangle 9"/>
          <p:cNvSpPr/>
          <p:nvPr/>
        </p:nvSpPr>
        <p:spPr>
          <a:xfrm>
            <a:off x="2904680" y="4657131"/>
            <a:ext cx="1639360" cy="646331"/>
          </a:xfrm>
          <a:prstGeom prst="rect">
            <a:avLst/>
          </a:prstGeom>
          <a:noFill/>
        </p:spPr>
        <p:txBody>
          <a:bodyPr wrap="none" lIns="91440" tIns="45720" rIns="91440" bIns="45720">
            <a:spAutoFit/>
          </a:bodyPr>
          <a:lstStyle/>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cxnSp>
        <p:nvCxnSpPr>
          <p:cNvPr id="12" name="Straight Arrow Connector 11"/>
          <p:cNvCxnSpPr/>
          <p:nvPr/>
        </p:nvCxnSpPr>
        <p:spPr>
          <a:xfrm flipH="1">
            <a:off x="4168366" y="4114800"/>
            <a:ext cx="914400" cy="542330"/>
          </a:xfrm>
          <a:prstGeom prst="straightConnector1">
            <a:avLst/>
          </a:prstGeom>
          <a:ln w="57150">
            <a:solidFill>
              <a:srgbClr val="697D8B"/>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038327" y="4176067"/>
            <a:ext cx="1" cy="778891"/>
          </a:xfrm>
          <a:prstGeom prst="straightConnector1">
            <a:avLst/>
          </a:prstGeom>
          <a:ln w="57150">
            <a:solidFill>
              <a:srgbClr val="697D8B"/>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0"/>
          </p:cNvCxnSpPr>
          <p:nvPr/>
        </p:nvCxnSpPr>
        <p:spPr>
          <a:xfrm>
            <a:off x="8471199" y="4148436"/>
            <a:ext cx="1054134" cy="508695"/>
          </a:xfrm>
          <a:prstGeom prst="straightConnector1">
            <a:avLst/>
          </a:prstGeom>
          <a:ln w="57150">
            <a:solidFill>
              <a:srgbClr val="697D8B"/>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flrea\Local Settings\Temporary Internet Files\Content.IE5\MIT1Q49H\MM900185588[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8030" y="4793679"/>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Documents and Settings\flrea\Local Settings\Temporary Internet Files\Content.IE5\MIT1Q49H\MM900185588[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9307" y="4788232"/>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Documents and Settings\flrea\Local Settings\Temporary Internet Files\Content.IE5\MIT1Q49H\MM900185588[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861" y="5140656"/>
            <a:ext cx="502508" cy="3048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238380" y="4598774"/>
            <a:ext cx="1257300" cy="2106826"/>
          </a:xfrm>
          <a:prstGeom prst="rect">
            <a:avLst/>
          </a:prstGeom>
          <a:solidFill>
            <a:srgbClr val="697D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363419" y="4657131"/>
            <a:ext cx="1257300" cy="2048469"/>
          </a:xfrm>
          <a:prstGeom prst="rect">
            <a:avLst/>
          </a:prstGeom>
          <a:solidFill>
            <a:srgbClr val="697D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9425685" y="4657130"/>
            <a:ext cx="1257300" cy="2048470"/>
          </a:xfrm>
          <a:prstGeom prst="rect">
            <a:avLst/>
          </a:prstGeom>
          <a:solidFill>
            <a:srgbClr val="697D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966720" y="3839675"/>
            <a:ext cx="1800621" cy="707886"/>
          </a:xfrm>
          <a:prstGeom prst="rect">
            <a:avLst/>
          </a:prstGeom>
          <a:noFill/>
        </p:spPr>
        <p:txBody>
          <a:bodyPr wrap="none" lIns="91440" tIns="45720" rIns="91440" bIns="45720">
            <a:spAutoFit/>
          </a:bodyPr>
          <a:lstStyle/>
          <a:p>
            <a:pPr algn="ct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sp>
        <p:nvSpPr>
          <p:cNvPr id="26" name="Rectangle 25"/>
          <p:cNvSpPr/>
          <p:nvPr/>
        </p:nvSpPr>
        <p:spPr>
          <a:xfrm>
            <a:off x="6091759" y="3839675"/>
            <a:ext cx="1800621" cy="707886"/>
          </a:xfrm>
          <a:prstGeom prst="rect">
            <a:avLst/>
          </a:prstGeom>
          <a:noFill/>
        </p:spPr>
        <p:txBody>
          <a:bodyPr wrap="none" lIns="91440" tIns="45720" rIns="91440" bIns="45720">
            <a:spAutoFit/>
          </a:bodyPr>
          <a:lstStyle/>
          <a:p>
            <a:pPr algn="ct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sp>
        <p:nvSpPr>
          <p:cNvPr id="27" name="Rectangle 26"/>
          <p:cNvSpPr/>
          <p:nvPr/>
        </p:nvSpPr>
        <p:spPr>
          <a:xfrm>
            <a:off x="9034863" y="3822124"/>
            <a:ext cx="1800621" cy="707886"/>
          </a:xfrm>
          <a:prstGeom prst="rect">
            <a:avLst/>
          </a:prstGeom>
          <a:noFill/>
        </p:spPr>
        <p:txBody>
          <a:bodyPr wrap="none" lIns="91440" tIns="45720" rIns="91440" bIns="45720">
            <a:spAutoFit/>
          </a:bodyPr>
          <a:lstStyle/>
          <a:p>
            <a:pPr algn="ct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POWER</a:t>
            </a:r>
          </a:p>
        </p:txBody>
      </p:sp>
      <p:pic>
        <p:nvPicPr>
          <p:cNvPr id="28" name="Picture 2" descr="C:\Documents and Settings\flrea\Local Settings\Temporary Internet Files\Content.IE5\MIT1Q49H\MM900185588[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9118" y="4009719"/>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Documents and Settings\flrea\Local Settings\Temporary Internet Files\Content.IE5\MIT1Q49H\MM900185588[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2195" y="3966954"/>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Documents and Settings\flrea\Local Settings\Temporary Internet Files\Content.IE5\MIT1Q49H\MM900185588[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9479" y="4028691"/>
            <a:ext cx="5810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08EC5CA3-280B-4746-8FB6-8219A28921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279" y="5413348"/>
            <a:ext cx="2709377" cy="133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a:extLst>
              <a:ext uri="{FF2B5EF4-FFF2-40B4-BE49-F238E27FC236}">
                <a16:creationId xmlns:a16="http://schemas.microsoft.com/office/drawing/2014/main" id="{B1CCA364-A549-42CF-ACC2-BAF04C43E9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637" y="5393501"/>
            <a:ext cx="2709379" cy="134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a:extLst>
              <a:ext uri="{FF2B5EF4-FFF2-40B4-BE49-F238E27FC236}">
                <a16:creationId xmlns:a16="http://schemas.microsoft.com/office/drawing/2014/main" id="{790110C6-203F-48B0-8259-CAB4049772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5903"/>
          <a:stretch/>
        </p:blipFill>
        <p:spPr bwMode="auto">
          <a:xfrm>
            <a:off x="8847997" y="5391756"/>
            <a:ext cx="2709378" cy="133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3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par>
                                <p:cTn id="31" presetID="2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500"/>
                                        <p:tgtEl>
                                          <p:spTgt spid="3">
                                            <p:txEl>
                                              <p:pRg st="3" end="3"/>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par>
                                <p:cTn id="77" presetID="10"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10"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026"/>
                                        </p:tgtEl>
                                      </p:cBhvr>
                                    </p:animEffect>
                                    <p:set>
                                      <p:cBhvr>
                                        <p:cTn id="109" dur="1" fill="hold">
                                          <p:stCondLst>
                                            <p:cond delay="499"/>
                                          </p:stCondLst>
                                        </p:cTn>
                                        <p:tgtEl>
                                          <p:spTgt spid="1026"/>
                                        </p:tgtEl>
                                        <p:attrNameLst>
                                          <p:attrName>style.visibility</p:attrName>
                                        </p:attrNameLst>
                                      </p:cBhvr>
                                      <p:to>
                                        <p:strVal val="hidden"/>
                                      </p:to>
                                    </p:set>
                                  </p:childTnLst>
                                </p:cTn>
                              </p:par>
                              <p:par>
                                <p:cTn id="110" presetID="42" presetClass="entr" presetSubtype="0"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1000"/>
                                        <p:tgtEl>
                                          <p:spTgt spid="25"/>
                                        </p:tgtEl>
                                      </p:cBhvr>
                                    </p:animEffect>
                                    <p:anim calcmode="lin" valueType="num">
                                      <p:cBhvr>
                                        <p:cTn id="113" dur="1000" fill="hold"/>
                                        <p:tgtEl>
                                          <p:spTgt spid="25"/>
                                        </p:tgtEl>
                                        <p:attrNameLst>
                                          <p:attrName>ppt_x</p:attrName>
                                        </p:attrNameLst>
                                      </p:cBhvr>
                                      <p:tavLst>
                                        <p:tav tm="0">
                                          <p:val>
                                            <p:strVal val="#ppt_x"/>
                                          </p:val>
                                        </p:tav>
                                        <p:tav tm="100000">
                                          <p:val>
                                            <p:strVal val="#ppt_x"/>
                                          </p:val>
                                        </p:tav>
                                      </p:tavLst>
                                    </p:anim>
                                    <p:anim calcmode="lin" valueType="num">
                                      <p:cBhvr>
                                        <p:cTn id="114" dur="1000" fill="hold"/>
                                        <p:tgtEl>
                                          <p:spTgt spid="25"/>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1000"/>
                                        <p:tgtEl>
                                          <p:spTgt spid="31"/>
                                        </p:tgtEl>
                                      </p:cBhvr>
                                    </p:animEffect>
                                    <p:anim calcmode="lin" valueType="num">
                                      <p:cBhvr>
                                        <p:cTn id="118" dur="1000" fill="hold"/>
                                        <p:tgtEl>
                                          <p:spTgt spid="31"/>
                                        </p:tgtEl>
                                        <p:attrNameLst>
                                          <p:attrName>ppt_x</p:attrName>
                                        </p:attrNameLst>
                                      </p:cBhvr>
                                      <p:tavLst>
                                        <p:tav tm="0">
                                          <p:val>
                                            <p:strVal val="#ppt_x"/>
                                          </p:val>
                                        </p:tav>
                                        <p:tav tm="100000">
                                          <p:val>
                                            <p:strVal val="#ppt_x"/>
                                          </p:val>
                                        </p:tav>
                                      </p:tavLst>
                                    </p:anim>
                                    <p:anim calcmode="lin" valueType="num">
                                      <p:cBhvr>
                                        <p:cTn id="119" dur="1000" fill="hold"/>
                                        <p:tgtEl>
                                          <p:spTgt spid="3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1000"/>
                                        <p:tgtEl>
                                          <p:spTgt spid="32"/>
                                        </p:tgtEl>
                                      </p:cBhvr>
                                    </p:animEffect>
                                    <p:anim calcmode="lin" valueType="num">
                                      <p:cBhvr>
                                        <p:cTn id="123" dur="1000" fill="hold"/>
                                        <p:tgtEl>
                                          <p:spTgt spid="32"/>
                                        </p:tgtEl>
                                        <p:attrNameLst>
                                          <p:attrName>ppt_x</p:attrName>
                                        </p:attrNameLst>
                                      </p:cBhvr>
                                      <p:tavLst>
                                        <p:tav tm="0">
                                          <p:val>
                                            <p:strVal val="#ppt_x"/>
                                          </p:val>
                                        </p:tav>
                                        <p:tav tm="100000">
                                          <p:val>
                                            <p:strVal val="#ppt_x"/>
                                          </p:val>
                                        </p:tav>
                                      </p:tavLst>
                                    </p:anim>
                                    <p:anim calcmode="lin" valueType="num">
                                      <p:cBhvr>
                                        <p:cTn id="1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P spid="19" grpId="0" animBg="1"/>
      <p:bldP spid="23" grpId="0" animBg="1"/>
      <p:bldP spid="24" grpId="0" animBg="1"/>
      <p:bldP spid="22"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D662-2D58-4754-8172-AF2B626CD46F}"/>
              </a:ext>
            </a:extLst>
          </p:cNvPr>
          <p:cNvSpPr>
            <a:spLocks noGrp="1"/>
          </p:cNvSpPr>
          <p:nvPr>
            <p:ph type="title"/>
          </p:nvPr>
        </p:nvSpPr>
        <p:spPr/>
        <p:txBody>
          <a:bodyPr>
            <a:normAutofit fontScale="90000"/>
          </a:bodyPr>
          <a:lstStyle/>
          <a:p>
            <a:r>
              <a:rPr lang="en-US" dirty="0"/>
              <a:t>What would happen if all powers were in one branch of government?</a:t>
            </a:r>
          </a:p>
        </p:txBody>
      </p:sp>
      <p:pic>
        <p:nvPicPr>
          <p:cNvPr id="4" name="Picture 3">
            <a:extLst>
              <a:ext uri="{FF2B5EF4-FFF2-40B4-BE49-F238E27FC236}">
                <a16:creationId xmlns:a16="http://schemas.microsoft.com/office/drawing/2014/main" id="{89C0770A-228A-4630-82AB-C9B9A07F22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7250" y1="28676" x2="25833" y2="71324"/>
                        <a14:foregroundMark x1="73917" y1="68897" x2="79583" y2="31176"/>
                        <a14:foregroundMark x1="79583" y1="31176" x2="80250" y2="30000"/>
                        <a14:foregroundMark x1="32333" y1="21103" x2="41083" y2="19853"/>
                        <a14:foregroundMark x1="41083" y1="19853" x2="42667" y2="20441"/>
                      </a14:backgroundRemoval>
                    </a14:imgEffect>
                  </a14:imgLayer>
                </a14:imgProps>
              </a:ext>
            </a:extLst>
          </a:blip>
          <a:stretch>
            <a:fillRect/>
          </a:stretch>
        </p:blipFill>
        <p:spPr>
          <a:xfrm>
            <a:off x="3692817" y="2697479"/>
            <a:ext cx="7135906" cy="5471160"/>
          </a:xfrm>
          <a:prstGeom prst="rect">
            <a:avLst/>
          </a:prstGeom>
        </p:spPr>
      </p:pic>
      <p:sp>
        <p:nvSpPr>
          <p:cNvPr id="5" name="TextBox 4">
            <a:extLst>
              <a:ext uri="{FF2B5EF4-FFF2-40B4-BE49-F238E27FC236}">
                <a16:creationId xmlns:a16="http://schemas.microsoft.com/office/drawing/2014/main" id="{018B3D16-199D-4FCC-AB21-EBB7EC819631}"/>
              </a:ext>
            </a:extLst>
          </p:cNvPr>
          <p:cNvSpPr txBox="1"/>
          <p:nvPr/>
        </p:nvSpPr>
        <p:spPr>
          <a:xfrm>
            <a:off x="2500639" y="2229298"/>
            <a:ext cx="2606040" cy="584775"/>
          </a:xfrm>
          <a:prstGeom prst="rect">
            <a:avLst/>
          </a:prstGeom>
          <a:noFill/>
        </p:spPr>
        <p:txBody>
          <a:bodyPr wrap="square" rtlCol="0">
            <a:spAutoFit/>
          </a:bodyPr>
          <a:lstStyle/>
          <a:p>
            <a:pPr algn="ctr"/>
            <a:r>
              <a:rPr lang="en-US" sz="3200" dirty="0">
                <a:solidFill>
                  <a:schemeClr val="bg1"/>
                </a:solidFill>
                <a:latin typeface="Trebuchet MS" panose="020B0603020202020204" pitchFamily="34" charset="0"/>
              </a:rPr>
              <a:t>Make the law </a:t>
            </a:r>
          </a:p>
        </p:txBody>
      </p:sp>
      <p:sp>
        <p:nvSpPr>
          <p:cNvPr id="6" name="TextBox 5">
            <a:extLst>
              <a:ext uri="{FF2B5EF4-FFF2-40B4-BE49-F238E27FC236}">
                <a16:creationId xmlns:a16="http://schemas.microsoft.com/office/drawing/2014/main" id="{A6AA14B2-559A-48C9-B635-D74B2114A8D0}"/>
              </a:ext>
            </a:extLst>
          </p:cNvPr>
          <p:cNvSpPr txBox="1"/>
          <p:nvPr/>
        </p:nvSpPr>
        <p:spPr>
          <a:xfrm>
            <a:off x="5942510" y="2077460"/>
            <a:ext cx="2606040" cy="1077218"/>
          </a:xfrm>
          <a:prstGeom prst="rect">
            <a:avLst/>
          </a:prstGeom>
          <a:noFill/>
        </p:spPr>
        <p:txBody>
          <a:bodyPr wrap="square" rtlCol="0">
            <a:spAutoFit/>
          </a:bodyPr>
          <a:lstStyle/>
          <a:p>
            <a:pPr algn="ctr"/>
            <a:r>
              <a:rPr lang="en-US" sz="3200" dirty="0">
                <a:solidFill>
                  <a:schemeClr val="bg1"/>
                </a:solidFill>
                <a:latin typeface="Trebuchet MS" panose="020B0603020202020204" pitchFamily="34" charset="0"/>
              </a:rPr>
              <a:t>Enforce the law </a:t>
            </a:r>
          </a:p>
        </p:txBody>
      </p:sp>
      <p:sp>
        <p:nvSpPr>
          <p:cNvPr id="7" name="TextBox 6">
            <a:extLst>
              <a:ext uri="{FF2B5EF4-FFF2-40B4-BE49-F238E27FC236}">
                <a16:creationId xmlns:a16="http://schemas.microsoft.com/office/drawing/2014/main" id="{0B649258-2B88-4BCD-8C51-3AF3C491EFD6}"/>
              </a:ext>
            </a:extLst>
          </p:cNvPr>
          <p:cNvSpPr txBox="1"/>
          <p:nvPr/>
        </p:nvSpPr>
        <p:spPr>
          <a:xfrm>
            <a:off x="9141820" y="2036950"/>
            <a:ext cx="2848601" cy="1077218"/>
          </a:xfrm>
          <a:prstGeom prst="rect">
            <a:avLst/>
          </a:prstGeom>
          <a:noFill/>
        </p:spPr>
        <p:txBody>
          <a:bodyPr wrap="square" rtlCol="0">
            <a:spAutoFit/>
          </a:bodyPr>
          <a:lstStyle/>
          <a:p>
            <a:pPr algn="ctr"/>
            <a:r>
              <a:rPr lang="en-US" sz="3200" dirty="0">
                <a:solidFill>
                  <a:schemeClr val="bg1"/>
                </a:solidFill>
                <a:latin typeface="Trebuchet MS" panose="020B0603020202020204" pitchFamily="34" charset="0"/>
              </a:rPr>
              <a:t>Interpret and apply the law</a:t>
            </a:r>
          </a:p>
        </p:txBody>
      </p:sp>
    </p:spTree>
    <p:extLst>
      <p:ext uri="{BB962C8B-B14F-4D97-AF65-F5344CB8AC3E}">
        <p14:creationId xmlns:p14="http://schemas.microsoft.com/office/powerpoint/2010/main" val="329562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59259E-6 L 0.25547 0.22153 L 0.25547 0.22199 " pathEditMode="relative" rAng="0" ptsTypes="AAA">
                                      <p:cBhvr>
                                        <p:cTn id="6" dur="2000" fill="hold"/>
                                        <p:tgtEl>
                                          <p:spTgt spid="5"/>
                                        </p:tgtEl>
                                        <p:attrNameLst>
                                          <p:attrName>ppt_x</p:attrName>
                                          <p:attrName>ppt_y</p:attrName>
                                        </p:attrNameLst>
                                      </p:cBhvr>
                                      <p:rCtr x="12773" y="11088"/>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2500"/>
                            </p:stCondLst>
                            <p:childTnLst>
                              <p:par>
                                <p:cTn id="12" presetID="0" presetClass="path" presetSubtype="0" accel="50000" decel="50000" fill="hold" grpId="0" nodeType="afterEffect">
                                  <p:stCondLst>
                                    <p:cond delay="0"/>
                                  </p:stCondLst>
                                  <p:childTnLst>
                                    <p:animMotion origin="layout" path="M 1.875E-6 4.44444E-6 L 0.00117 0.15115 L 0.00247 0.13541 " pathEditMode="relative" rAng="0" ptsTypes="AAA">
                                      <p:cBhvr>
                                        <p:cTn id="13" dur="2000" fill="hold"/>
                                        <p:tgtEl>
                                          <p:spTgt spid="6"/>
                                        </p:tgtEl>
                                        <p:attrNameLst>
                                          <p:attrName>ppt_x</p:attrName>
                                          <p:attrName>ppt_y</p:attrName>
                                        </p:attrNameLst>
                                      </p:cBhvr>
                                      <p:rCtr x="117" y="7546"/>
                                    </p:animMotion>
                                  </p:childTnLst>
                                </p:cTn>
                              </p:par>
                            </p:childTnLst>
                          </p:cTn>
                        </p:par>
                        <p:par>
                          <p:cTn id="14" fill="hold">
                            <p:stCondLst>
                              <p:cond delay="4500"/>
                            </p:stCondLst>
                            <p:childTnLst>
                              <p:par>
                                <p:cTn id="15" presetID="10" presetClass="exit" presetSubtype="0" fill="hold" grpId="1" nodeType="after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5000"/>
                            </p:stCondLst>
                            <p:childTnLst>
                              <p:par>
                                <p:cTn id="19" presetID="0" presetClass="path" presetSubtype="0" accel="50000" decel="50000" fill="hold" grpId="0" nodeType="afterEffect">
                                  <p:stCondLst>
                                    <p:cond delay="0"/>
                                  </p:stCondLst>
                                  <p:childTnLst>
                                    <p:animMotion origin="layout" path="M -0.00417 0.09121 L -0.20417 0.1956 " pathEditMode="relative" rAng="0" ptsTypes="AA">
                                      <p:cBhvr>
                                        <p:cTn id="20" dur="2000" fill="hold"/>
                                        <p:tgtEl>
                                          <p:spTgt spid="7"/>
                                        </p:tgtEl>
                                        <p:attrNameLst>
                                          <p:attrName>ppt_x</p:attrName>
                                          <p:attrName>ppt_y</p:attrName>
                                        </p:attrNameLst>
                                      </p:cBhvr>
                                      <p:rCtr x="-10000" y="5208"/>
                                    </p:animMotion>
                                  </p:childTnLst>
                                </p:cTn>
                              </p:par>
                            </p:childTnLst>
                          </p:cTn>
                        </p:par>
                        <p:par>
                          <p:cTn id="21" fill="hold">
                            <p:stCondLst>
                              <p:cond delay="7000"/>
                            </p:stCondLst>
                            <p:childTnLst>
                              <p:par>
                                <p:cTn id="22" presetID="10" presetClass="exit" presetSubtype="0" fill="hold" grpId="1" nodeType="after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55520</TotalTime>
  <Words>4457</Words>
  <Application>Microsoft Office PowerPoint</Application>
  <PresentationFormat>Widescreen</PresentationFormat>
  <Paragraphs>434</Paragraphs>
  <Slides>41</Slides>
  <Notes>41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Arial</vt:lpstr>
      <vt:lpstr>Bell MT</vt:lpstr>
      <vt:lpstr>Calibri</vt:lpstr>
      <vt:lpstr>Calibri Light</vt:lpstr>
      <vt:lpstr>Cambria</vt:lpstr>
      <vt:lpstr>Century</vt:lpstr>
      <vt:lpstr>Copperplate Gothic Bold</vt:lpstr>
      <vt:lpstr>Georgia</vt:lpstr>
      <vt:lpstr>Lucida Grande</vt:lpstr>
      <vt:lpstr>Plantagenet Cherokee</vt:lpstr>
      <vt:lpstr>Times New Roman</vt:lpstr>
      <vt:lpstr>Trebuchet MS</vt:lpstr>
      <vt:lpstr>Verdana</vt:lpstr>
      <vt:lpstr>Office Theme</vt:lpstr>
      <vt:lpstr>  Law Day 2018</vt:lpstr>
      <vt:lpstr>Icebreaker Handout</vt:lpstr>
      <vt:lpstr>2018 Law Day Theme </vt:lpstr>
      <vt:lpstr>History of Law day</vt:lpstr>
      <vt:lpstr>What the public knows…..</vt:lpstr>
      <vt:lpstr>Functions of the Branches </vt:lpstr>
      <vt:lpstr>What stops one branch of government from becoming too powerful?</vt:lpstr>
      <vt:lpstr>Separation of Powers </vt:lpstr>
      <vt:lpstr>What would happen if all powers were in one branch of government?</vt:lpstr>
      <vt:lpstr>The Purpose of Separation of Powers</vt:lpstr>
      <vt:lpstr>Power Match </vt:lpstr>
      <vt:lpstr>Powers of the Branches </vt:lpstr>
      <vt:lpstr>Evaluate the Powers </vt:lpstr>
      <vt:lpstr>What do you think? </vt:lpstr>
      <vt:lpstr>Historical Example</vt:lpstr>
      <vt:lpstr>Court packing </vt:lpstr>
      <vt:lpstr>The Last Word</vt:lpstr>
      <vt:lpstr>Check it out </vt:lpstr>
      <vt:lpstr>Distinguishing differences</vt:lpstr>
      <vt:lpstr>How are the powers of the legislative   and executive Branches Checked by the Judicial Branch?</vt:lpstr>
      <vt:lpstr>United States v. Nixon (1974) unanimous decision 8-0</vt:lpstr>
      <vt:lpstr>How is the power of the Judicial Branch Checked?</vt:lpstr>
      <vt:lpstr>The  Judicial Branch </vt:lpstr>
      <vt:lpstr>PowerPoint Presentation</vt:lpstr>
      <vt:lpstr>The Judicial Branch</vt:lpstr>
      <vt:lpstr>What would happen if…? </vt:lpstr>
      <vt:lpstr>Brown v. Board of Education (1954)</vt:lpstr>
      <vt:lpstr>Loving v. Virginia (1967) </vt:lpstr>
      <vt:lpstr>Texas v. Johnson (1989) </vt:lpstr>
      <vt:lpstr>So…What is important to you?</vt:lpstr>
      <vt:lpstr>Responses</vt:lpstr>
      <vt:lpstr>  What should judges not consider when making decisions? </vt:lpstr>
      <vt:lpstr>The Essential Role of the Judiciary</vt:lpstr>
      <vt:lpstr>PowerPoint Presentation</vt:lpstr>
      <vt:lpstr>PowerPoint Presentation</vt:lpstr>
      <vt:lpstr>PowerPoint Presentation</vt:lpstr>
      <vt:lpstr> The North Carolina legislature is attacking judges who rule against it BY BILLY CORRIHER </vt:lpstr>
      <vt:lpstr>Responding to Threats to weaken judicial branch powers </vt:lpstr>
      <vt:lpstr>Responding to Threats to weaken the judicial branch:  An International Perspective  </vt:lpstr>
      <vt:lpstr>Where do you stand?</vt:lpstr>
      <vt:lpstr>Informed Voters, Fair Judges Project  www.ivp.nawj.org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Watson</dc:creator>
  <cp:lastModifiedBy>Erin Watson</cp:lastModifiedBy>
  <cp:revision>205</cp:revision>
  <cp:lastPrinted>2018-03-22T01:43:33Z</cp:lastPrinted>
  <dcterms:created xsi:type="dcterms:W3CDTF">2017-06-01T14:30:00Z</dcterms:created>
  <dcterms:modified xsi:type="dcterms:W3CDTF">2018-04-16T19:25:44Z</dcterms:modified>
</cp:coreProperties>
</file>